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 id="2147483662" r:id="rId2"/>
    <p:sldMasterId id="2147483697" r:id="rId3"/>
    <p:sldMasterId id="2147483674" r:id="rId4"/>
    <p:sldMasterId id="2147483683" r:id="rId5"/>
    <p:sldMasterId id="2147483699" r:id="rId6"/>
    <p:sldMasterId id="2147483701" r:id="rId7"/>
    <p:sldMasterId id="2147483871" r:id="rId8"/>
  </p:sldMasterIdLst>
  <p:notesMasterIdLst>
    <p:notesMasterId r:id="rId58"/>
  </p:notesMasterIdLst>
  <p:sldIdLst>
    <p:sldId id="256" r:id="rId9"/>
    <p:sldId id="303" r:id="rId10"/>
    <p:sldId id="304" r:id="rId11"/>
    <p:sldId id="305" r:id="rId12"/>
    <p:sldId id="346" r:id="rId13"/>
    <p:sldId id="307" r:id="rId14"/>
    <p:sldId id="308" r:id="rId15"/>
    <p:sldId id="309" r:id="rId16"/>
    <p:sldId id="310" r:id="rId17"/>
    <p:sldId id="311" r:id="rId18"/>
    <p:sldId id="312" r:id="rId19"/>
    <p:sldId id="313" r:id="rId20"/>
    <p:sldId id="314" r:id="rId21"/>
    <p:sldId id="315" r:id="rId22"/>
    <p:sldId id="316" r:id="rId23"/>
    <p:sldId id="354" r:id="rId24"/>
    <p:sldId id="355" r:id="rId25"/>
    <p:sldId id="317" r:id="rId26"/>
    <p:sldId id="319" r:id="rId27"/>
    <p:sldId id="320" r:id="rId28"/>
    <p:sldId id="322" r:id="rId29"/>
    <p:sldId id="321" r:id="rId30"/>
    <p:sldId id="323" r:id="rId31"/>
    <p:sldId id="324" r:id="rId32"/>
    <p:sldId id="325" r:id="rId33"/>
    <p:sldId id="326" r:id="rId34"/>
    <p:sldId id="327" r:id="rId35"/>
    <p:sldId id="328" r:id="rId36"/>
    <p:sldId id="329" r:id="rId37"/>
    <p:sldId id="330" r:id="rId38"/>
    <p:sldId id="331" r:id="rId39"/>
    <p:sldId id="348" r:id="rId40"/>
    <p:sldId id="333" r:id="rId41"/>
    <p:sldId id="334" r:id="rId42"/>
    <p:sldId id="335" r:id="rId43"/>
    <p:sldId id="337" r:id="rId44"/>
    <p:sldId id="336" r:id="rId45"/>
    <p:sldId id="338" r:id="rId46"/>
    <p:sldId id="339" r:id="rId47"/>
    <p:sldId id="340" r:id="rId48"/>
    <p:sldId id="341" r:id="rId49"/>
    <p:sldId id="296" r:id="rId50"/>
    <p:sldId id="342" r:id="rId51"/>
    <p:sldId id="343" r:id="rId52"/>
    <p:sldId id="356" r:id="rId53"/>
    <p:sldId id="357" r:id="rId54"/>
    <p:sldId id="345" r:id="rId55"/>
    <p:sldId id="353" r:id="rId56"/>
    <p:sldId id="300" r:id="rId57"/>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A"/>
    <a:srgbClr val="8DC7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6" autoAdjust="0"/>
    <p:restoredTop sz="72738" autoAdjust="0"/>
  </p:normalViewPr>
  <p:slideViewPr>
    <p:cSldViewPr snapToGrid="0" snapToObjects="1">
      <p:cViewPr varScale="1">
        <p:scale>
          <a:sx n="83" d="100"/>
          <a:sy n="83" d="100"/>
        </p:scale>
        <p:origin x="23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charset="0"/>
              </a:defRPr>
            </a:lvl1pPr>
          </a:lstStyle>
          <a:p>
            <a:fld id="{25255702-9044-E54C-BC59-3A1964A364D6}" type="datetimeFigureOut">
              <a:rPr lang="en-US" smtClean="0"/>
              <a:pPr/>
              <a:t>10/7/2020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charset="0"/>
              </a:defRPr>
            </a:lvl1pPr>
          </a:lstStyle>
          <a:p>
            <a:fld id="{A4567DE4-C692-EA4E-A8A2-66FE96976FE2}" type="slidenum">
              <a:rPr lang="en-US" smtClean="0"/>
              <a:pPr/>
              <a:t>‹#›</a:t>
            </a:fld>
            <a:endParaRPr lang="en-US" dirty="0"/>
          </a:p>
        </p:txBody>
      </p:sp>
    </p:spTree>
    <p:extLst>
      <p:ext uri="{BB962C8B-B14F-4D97-AF65-F5344CB8AC3E}">
        <p14:creationId xmlns:p14="http://schemas.microsoft.com/office/powerpoint/2010/main" val="51517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Light" charset="0"/>
        <a:ea typeface="+mn-ea"/>
        <a:cs typeface="+mn-cs"/>
      </a:defRPr>
    </a:lvl1pPr>
    <a:lvl2pPr marL="457200" algn="l" defTabSz="914400" rtl="0" eaLnBrk="1" latinLnBrk="0" hangingPunct="1">
      <a:defRPr sz="1200" b="0" i="0" kern="1200">
        <a:solidFill>
          <a:schemeClr val="tx1"/>
        </a:solidFill>
        <a:latin typeface="Calibri Light" charset="0"/>
        <a:ea typeface="+mn-ea"/>
        <a:cs typeface="+mn-cs"/>
      </a:defRPr>
    </a:lvl2pPr>
    <a:lvl3pPr marL="914400" algn="l" defTabSz="914400" rtl="0" eaLnBrk="1" latinLnBrk="0" hangingPunct="1">
      <a:defRPr sz="1200" b="0" i="0" kern="1200">
        <a:solidFill>
          <a:schemeClr val="tx1"/>
        </a:solidFill>
        <a:latin typeface="Calibri Light" charset="0"/>
        <a:ea typeface="+mn-ea"/>
        <a:cs typeface="+mn-cs"/>
      </a:defRPr>
    </a:lvl3pPr>
    <a:lvl4pPr marL="1371600" algn="l" defTabSz="914400" rtl="0" eaLnBrk="1" latinLnBrk="0" hangingPunct="1">
      <a:defRPr sz="1200" b="0" i="0" kern="1200">
        <a:solidFill>
          <a:schemeClr val="tx1"/>
        </a:solidFill>
        <a:latin typeface="Calibri Light" charset="0"/>
        <a:ea typeface="+mn-ea"/>
        <a:cs typeface="+mn-cs"/>
      </a:defRPr>
    </a:lvl4pPr>
    <a:lvl5pPr marL="1828800" algn="l" defTabSz="914400" rtl="0" eaLnBrk="1" latinLnBrk="0" hangingPunct="1">
      <a:defRPr sz="1200" b="0" i="0" kern="1200">
        <a:solidFill>
          <a:schemeClr val="tx1"/>
        </a:solidFill>
        <a:latin typeface="Calibri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67DE4-C692-EA4E-A8A2-66FE96976FE2}" type="slidenum">
              <a:rPr lang="en-US" smtClean="0"/>
              <a:pPr/>
              <a:t>1</a:t>
            </a:fld>
            <a:endParaRPr lang="en-US" dirty="0"/>
          </a:p>
        </p:txBody>
      </p:sp>
    </p:spTree>
    <p:extLst>
      <p:ext uri="{BB962C8B-B14F-4D97-AF65-F5344CB8AC3E}">
        <p14:creationId xmlns:p14="http://schemas.microsoft.com/office/powerpoint/2010/main" val="318771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Overcurrent caused by excessive demand</a:t>
            </a:r>
          </a:p>
        </p:txBody>
      </p:sp>
      <p:sp>
        <p:nvSpPr>
          <p:cNvPr id="4" name="Slide Number Placeholder 3"/>
          <p:cNvSpPr>
            <a:spLocks noGrp="1"/>
          </p:cNvSpPr>
          <p:nvPr>
            <p:ph type="sldNum" sz="quarter" idx="10"/>
          </p:nvPr>
        </p:nvSpPr>
        <p:spPr/>
        <p:txBody>
          <a:bodyPr/>
          <a:lstStyle/>
          <a:p>
            <a:fld id="{A4567DE4-C692-EA4E-A8A2-66FE96976FE2}" type="slidenum">
              <a:rPr lang="en-US" smtClean="0"/>
              <a:pPr/>
              <a:t>13</a:t>
            </a:fld>
            <a:endParaRPr lang="en-US" dirty="0"/>
          </a:p>
        </p:txBody>
      </p:sp>
    </p:spTree>
    <p:extLst>
      <p:ext uri="{BB962C8B-B14F-4D97-AF65-F5344CB8AC3E}">
        <p14:creationId xmlns:p14="http://schemas.microsoft.com/office/powerpoint/2010/main" val="330571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 = wet (higher than damp rating)</a:t>
            </a:r>
          </a:p>
          <a:p>
            <a:endParaRPr lang="en-US" dirty="0"/>
          </a:p>
          <a:p>
            <a:r>
              <a:rPr lang="en-US" dirty="0"/>
              <a:t>MTW = machine tool wiring wet</a:t>
            </a:r>
          </a:p>
          <a:p>
            <a:r>
              <a:rPr lang="en-US" dirty="0"/>
              <a:t>RHW = thermoset plastic 75C wet</a:t>
            </a:r>
          </a:p>
          <a:p>
            <a:r>
              <a:rPr lang="en-US" dirty="0"/>
              <a:t>RHW-2 = thermoset plastic 90C wet</a:t>
            </a:r>
          </a:p>
          <a:p>
            <a:r>
              <a:rPr lang="en-US" dirty="0"/>
              <a:t>TW = thermoplastic 60C wet</a:t>
            </a:r>
          </a:p>
          <a:p>
            <a:r>
              <a:rPr lang="en-US" dirty="0"/>
              <a:t>THW = thermoplastic 75C wet</a:t>
            </a:r>
          </a:p>
        </p:txBody>
      </p:sp>
      <p:sp>
        <p:nvSpPr>
          <p:cNvPr id="4" name="Slide Number Placeholder 3"/>
          <p:cNvSpPr>
            <a:spLocks noGrp="1"/>
          </p:cNvSpPr>
          <p:nvPr>
            <p:ph type="sldNum" sz="quarter" idx="10"/>
          </p:nvPr>
        </p:nvSpPr>
        <p:spPr/>
        <p:txBody>
          <a:bodyPr/>
          <a:lstStyle/>
          <a:p>
            <a:fld id="{A4567DE4-C692-EA4E-A8A2-66FE96976FE2}" type="slidenum">
              <a:rPr lang="en-US" smtClean="0"/>
              <a:pPr/>
              <a:t>14</a:t>
            </a:fld>
            <a:endParaRPr lang="en-US" dirty="0"/>
          </a:p>
        </p:txBody>
      </p:sp>
    </p:spTree>
    <p:extLst>
      <p:ext uri="{BB962C8B-B14F-4D97-AF65-F5344CB8AC3E}">
        <p14:creationId xmlns:p14="http://schemas.microsoft.com/office/powerpoint/2010/main" val="336297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Never wear clothing made from synthetic materials, such as acetate, nylon, polyester, polypropylene, or rayon – alone or combined with cotton. Such clothing is dangerous because it can burn and melt into your skin. </a:t>
            </a:r>
            <a:r>
              <a:rPr lang="en-US" sz="1200" b="0" i="0" kern="1200" dirty="0">
                <a:solidFill>
                  <a:schemeClr val="tx1"/>
                </a:solidFill>
                <a:effectLst/>
                <a:latin typeface="Calibri Light" charset="0"/>
                <a:ea typeface="+mn-ea"/>
                <a:cs typeface="+mn-cs"/>
              </a:rPr>
              <a:t>Additional PPE like dielectric gloves or protection required by 70E for arc/flash protection may also be required.</a:t>
            </a:r>
            <a:endParaRPr lang="en-US"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15</a:t>
            </a:fld>
            <a:endParaRPr lang="en-US"/>
          </a:p>
        </p:txBody>
      </p:sp>
    </p:spTree>
    <p:extLst>
      <p:ext uri="{BB962C8B-B14F-4D97-AF65-F5344CB8AC3E}">
        <p14:creationId xmlns:p14="http://schemas.microsoft.com/office/powerpoint/2010/main" val="3149197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 Permanent standby generators should only be installed by qualified professionals.</a:t>
            </a:r>
          </a:p>
          <a:p>
            <a:r>
              <a:rPr lang="en-US" dirty="0">
                <a:latin typeface="Times New Roman" pitchFamily="18" charset="0"/>
              </a:rPr>
              <a:t>- A double-pole, double-throw transfer switch is recommended to keep a single-phase generator from back-feeding into the electrical distribution system. The switch also keeps outside power from re-energizing wiring while the generator is running, protecting the generator, wiring and equipment from damage when service is restored.</a:t>
            </a:r>
          </a:p>
          <a:p>
            <a:r>
              <a:rPr lang="en-US" dirty="0">
                <a:latin typeface="Times New Roman" pitchFamily="18" charset="0"/>
              </a:rPr>
              <a:t>- For three-phase, four-wire generators, a four-pole transfer switch is recommended for separately derived systems (generator neutral is solidly grounded) and a three-pole transfer switch for non-separately derived systems (neutral is not grounded at the generator, but usually only at the service entrance).</a:t>
            </a:r>
          </a:p>
          <a:p>
            <a:r>
              <a:rPr lang="en-US" dirty="0">
                <a:latin typeface="Times New Roman" pitchFamily="18" charset="0"/>
              </a:rPr>
              <a:t>- Make sure your local building inspector examines all facility wiring changes or additions.</a:t>
            </a:r>
          </a:p>
          <a:p>
            <a:r>
              <a:rPr lang="en-US" dirty="0">
                <a:latin typeface="Times New Roman" pitchFamily="18" charset="0"/>
              </a:rPr>
              <a:t>- Inform your electric utility about your backup system; this information is important to </a:t>
            </a:r>
            <a:r>
              <a:rPr lang="en-US" dirty="0" err="1">
                <a:latin typeface="Times New Roman" pitchFamily="18" charset="0"/>
              </a:rPr>
              <a:t>lineworkers</a:t>
            </a:r>
            <a:r>
              <a:rPr lang="en-US" dirty="0">
                <a:latin typeface="Times New Roman" pitchFamily="18" charset="0"/>
              </a:rPr>
              <a:t> when restoring power during an outage.</a:t>
            </a:r>
          </a:p>
          <a:p>
            <a:r>
              <a:rPr lang="en-US" dirty="0">
                <a:latin typeface="Times New Roman" pitchFamily="18" charset="0"/>
              </a:rPr>
              <a:t>- If you're not sure that your generator is installed correctly, contact a qualified professional or your local building inspector. Remember, you're responsible for any damage or injuries that result from the improper installation or operation of a generator.</a:t>
            </a:r>
            <a:endParaRPr lang="en-US"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16</a:t>
            </a:fld>
            <a:endParaRPr lang="en-US"/>
          </a:p>
        </p:txBody>
      </p:sp>
    </p:spTree>
    <p:extLst>
      <p:ext uri="{BB962C8B-B14F-4D97-AF65-F5344CB8AC3E}">
        <p14:creationId xmlns:p14="http://schemas.microsoft.com/office/powerpoint/2010/main" val="312331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of your staff is your priority in any emergency. The following measures will help you stay safe, control damage and get back to business as quickly as possible.</a:t>
            </a:r>
          </a:p>
          <a:p>
            <a:endParaRPr lang="en-US" dirty="0"/>
          </a:p>
          <a:p>
            <a:r>
              <a:rPr lang="en-US" dirty="0"/>
              <a:t>* Stay current about weather and flood conditions using your mobile device, or through television and radio broadcasts.</a:t>
            </a:r>
          </a:p>
          <a:p>
            <a:pPr marL="171450" indent="-171450">
              <a:buFont typeface="Arial" panose="020B0604020202020204" pitchFamily="34" charset="0"/>
              <a:buChar char="•"/>
            </a:pPr>
            <a:r>
              <a:rPr lang="en-US" dirty="0"/>
              <a:t>Before re-entering your facility, check for structural damage and make sure all potential electrical hazards are controlled.</a:t>
            </a:r>
          </a:p>
          <a:p>
            <a:pPr marL="171450" indent="-171450">
              <a:buFont typeface="Arial" panose="020B0604020202020204" pitchFamily="34" charset="0"/>
              <a:buChar char="•"/>
            </a:pPr>
            <a:r>
              <a:rPr lang="en-US" dirty="0"/>
              <a:t>The NFPA 5000 flood-related requirements call for several actions, including the following:</a:t>
            </a:r>
          </a:p>
          <a:p>
            <a:pPr marL="0" indent="0">
              <a:buFont typeface="Arial" panose="020B0604020202020204" pitchFamily="34" charset="0"/>
              <a:buNone/>
            </a:pPr>
            <a:r>
              <a:rPr lang="en-US" dirty="0"/>
              <a:t>1. Using available flood hazard information for the siting, design, and construction of buildings</a:t>
            </a:r>
          </a:p>
          <a:p>
            <a:pPr marL="0" indent="0">
              <a:buFont typeface="Arial" panose="020B0604020202020204" pitchFamily="34" charset="0"/>
              <a:buNone/>
            </a:pPr>
            <a:r>
              <a:rPr lang="en-US" dirty="0"/>
              <a:t>2. Elevating buildings above the design flood elevation (DFE)</a:t>
            </a:r>
          </a:p>
          <a:p>
            <a:pPr marL="0" indent="0">
              <a:buFont typeface="Arial" panose="020B0604020202020204" pitchFamily="34" charset="0"/>
              <a:buNone/>
            </a:pPr>
            <a:r>
              <a:rPr lang="en-US" dirty="0"/>
              <a:t>3. Designing and constructing structures to withstand anticipated flood loads during the design flood event</a:t>
            </a:r>
          </a:p>
          <a:p>
            <a:pPr marL="0" indent="0">
              <a:buFont typeface="Arial" panose="020B0604020202020204" pitchFamily="34" charset="0"/>
              <a:buNone/>
            </a:pPr>
            <a:r>
              <a:rPr lang="en-US" dirty="0"/>
              <a:t>4. Using flood damage-resistant materials below the design flood elevation</a:t>
            </a:r>
          </a:p>
          <a:p>
            <a:pPr marL="0" indent="0">
              <a:buFont typeface="Arial" panose="020B0604020202020204" pitchFamily="34" charset="0"/>
              <a:buNone/>
            </a:pPr>
            <a:r>
              <a:rPr lang="en-US" dirty="0"/>
              <a:t>5. In coastal areas, elevating buildings on a pile or column foundation and keeping areas below the elevated buildings free of obstructions,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Determine the degree of damage. Was equipment underwater or did it get wet from rain or other causes?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Types of equipment. Transformers and motors are unique.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17</a:t>
            </a:fld>
            <a:endParaRPr lang="en-US"/>
          </a:p>
        </p:txBody>
      </p:sp>
    </p:spTree>
    <p:extLst>
      <p:ext uri="{BB962C8B-B14F-4D97-AF65-F5344CB8AC3E}">
        <p14:creationId xmlns:p14="http://schemas.microsoft.com/office/powerpoint/2010/main" val="437646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Arc flash is typically associated with work</a:t>
            </a:r>
            <a:r>
              <a:rPr lang="en-US" baseline="0" dirty="0">
                <a:effectLst/>
              </a:rPr>
              <a:t> on overcurrent protection devices such as circuit breakers or switchgear.</a:t>
            </a:r>
            <a:endParaRPr lang="en-US" dirty="0">
              <a:effectLst/>
            </a:endParaRPr>
          </a:p>
          <a:p>
            <a:r>
              <a:rPr lang="en-US" dirty="0">
                <a:effectLst/>
              </a:rPr>
              <a:t>Arc flash is the result of a rapid release of energy due to an arcing fault between a bus bar and another bus bar, neutral or a ground. The cause of the short normally burns away during the initial flash and the arc fault can</a:t>
            </a:r>
            <a:r>
              <a:rPr lang="en-US" baseline="0" dirty="0">
                <a:effectLst/>
              </a:rPr>
              <a:t> be </a:t>
            </a:r>
            <a:r>
              <a:rPr lang="en-US" dirty="0">
                <a:effectLst/>
              </a:rPr>
              <a:t>sustained by the establishment of a highly-conductive plasma. The plasma will conduct as much energy as is available and is only limited by the resistance of the arc which is generally very low. </a:t>
            </a:r>
          </a:p>
          <a:p>
            <a:r>
              <a:rPr lang="en-US" dirty="0">
                <a:effectLst/>
              </a:rPr>
              <a:t>There have been 134 fatalities from arc flash from 1984 to 2017 (4 per year). </a:t>
            </a:r>
          </a:p>
          <a:p>
            <a:endParaRPr lang="en-US" dirty="0">
              <a:effectLst/>
            </a:endParaRPr>
          </a:p>
          <a:p>
            <a:r>
              <a:rPr lang="en-US" dirty="0"/>
              <a:t>NFPA 70:NEC-2020 230.62(C) Barriers. </a:t>
            </a:r>
            <a:br>
              <a:rPr lang="en-US" dirty="0"/>
            </a:br>
            <a:r>
              <a:rPr lang="en-US" dirty="0"/>
              <a:t>Barriers shall be placed in service equipment such that no  uninsulated, ungrounded service busbar or service terminal is exposed to inadvertent contact by persons or maintenance equipment while servicing load terminations.</a:t>
            </a:r>
          </a:p>
        </p:txBody>
      </p:sp>
      <p:sp>
        <p:nvSpPr>
          <p:cNvPr id="4" name="Slide Number Placeholder 3"/>
          <p:cNvSpPr>
            <a:spLocks noGrp="1"/>
          </p:cNvSpPr>
          <p:nvPr>
            <p:ph type="sldNum" sz="quarter" idx="10"/>
          </p:nvPr>
        </p:nvSpPr>
        <p:spPr/>
        <p:txBody>
          <a:bodyPr/>
          <a:lstStyle/>
          <a:p>
            <a:fld id="{A380BA28-BFBE-42B4-B1E4-EF909869C9EF}" type="slidenum">
              <a:rPr lang="en-US" smtClean="0"/>
              <a:pPr/>
              <a:t>18</a:t>
            </a:fld>
            <a:endParaRPr lang="en-US"/>
          </a:p>
        </p:txBody>
      </p:sp>
    </p:spTree>
    <p:extLst>
      <p:ext uri="{BB962C8B-B14F-4D97-AF65-F5344CB8AC3E}">
        <p14:creationId xmlns:p14="http://schemas.microsoft.com/office/powerpoint/2010/main" val="223757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10000"/>
              </a:lnSpc>
              <a:spcBef>
                <a:spcPts val="600"/>
              </a:spcBef>
              <a:spcAft>
                <a:spcPts val="600"/>
              </a:spcAft>
              <a:buFont typeface="Arial" panose="020B0604020202020204" pitchFamily="34" charset="0"/>
              <a:buNone/>
            </a:pPr>
            <a:r>
              <a:rPr lang="en-US" sz="1800" dirty="0">
                <a:solidFill>
                  <a:schemeClr val="tx1"/>
                </a:solidFill>
              </a:rPr>
              <a:t>Two resources are available to calculate incident energy (</a:t>
            </a:r>
            <a:r>
              <a:rPr lang="en-US" sz="1800" dirty="0" err="1">
                <a:solidFill>
                  <a:schemeClr val="tx1"/>
                </a:solidFill>
              </a:rPr>
              <a:t>cal</a:t>
            </a:r>
            <a:r>
              <a:rPr lang="en-US" sz="1800" dirty="0">
                <a:solidFill>
                  <a:schemeClr val="tx1"/>
                </a:solidFill>
              </a:rPr>
              <a:t>/cm2): (1) Annex D Incident Energy and Flash Protection Boundary Calculation Methods and (2) IEEE Std. 1584 - 2018, Guide for Performing Arc-Flash Hazard Calculations. </a:t>
            </a:r>
            <a:r>
              <a:rPr lang="en-US" sz="1800" b="0" i="0" u="none" strike="noStrike" kern="1200" baseline="0" dirty="0">
                <a:solidFill>
                  <a:schemeClr val="tx1"/>
                </a:solidFill>
                <a:latin typeface="Calibri Light" charset="0"/>
                <a:ea typeface="+mn-ea"/>
                <a:cs typeface="+mn-cs"/>
              </a:rPr>
              <a:t>If you hold your fingertip over a lit candle for one second, you will experience thermal energy of 1.2 </a:t>
            </a:r>
            <a:r>
              <a:rPr lang="en-US" sz="1800" b="0" i="0" u="none" strike="noStrike" kern="1200" baseline="0" dirty="0" err="1">
                <a:solidFill>
                  <a:schemeClr val="tx1"/>
                </a:solidFill>
                <a:latin typeface="Calibri Light" charset="0"/>
                <a:ea typeface="+mn-ea"/>
                <a:cs typeface="+mn-cs"/>
              </a:rPr>
              <a:t>cal</a:t>
            </a:r>
            <a:r>
              <a:rPr lang="en-US" sz="1800" b="0" i="0" u="none" strike="noStrike" kern="1200" baseline="0" dirty="0">
                <a:solidFill>
                  <a:schemeClr val="tx1"/>
                </a:solidFill>
                <a:latin typeface="Calibri Light" charset="0"/>
                <a:ea typeface="+mn-ea"/>
                <a:cs typeface="+mn-cs"/>
              </a:rPr>
              <a:t>/cm2 (threshold of second degree burn). </a:t>
            </a:r>
            <a:r>
              <a:rPr lang="en-US" dirty="0"/>
              <a:t>A newly added Table H.3(b) in Annex H lists incident energy exposure in </a:t>
            </a:r>
            <a:r>
              <a:rPr lang="en-US" dirty="0" err="1"/>
              <a:t>cal</a:t>
            </a:r>
            <a:r>
              <a:rPr lang="en-US" dirty="0"/>
              <a:t>/cm2 , as determined by a risk assessment analysis, and corresponding clothing and personal protective equipment. This table is an excellent quick guide for the selection of clothing and PPE.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130.7(C)(15)(a) lists common work tasks and may be used to determine a hazard/risk category. A hazard/risk, including an arc flash analysis, has been performed for each common task listed in the table. The risk analysis (arc flash analysis) is based on parameters that commonly are found in industrial workplaces and are identified as notes at the bottom of the 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130.7(C)(16)  protective clothing matrix is intended to provide helpful information. FR clothing is available in many different constructions. Using FR clothing in layers is one way to achieve a higher level of protection. Table 130.7(C)(16) suggests acceptable combinations of clothing items to achieve a desired hazard/risk category. Other combinations might also be possible. Section 130.7 requires that any body part within the Flash Protection Boundary be protected from the thermal effects of an arcing fault. Defining a hazard/risk category is a viable way to translate incident energy exposure to selection of FR clothing.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130.7(C)(14) is intended to provide general information that could assist a worker understand the process for selecting clothing based on a hazard/risk category designation. This table describes the protective nature of clothing that meets a specific hazard/risk category. Although the table is intended for use in conjunction with Table 130.7(C)(15)(a), it can be used with other methods of determining the necessary protective clothing.</a:t>
            </a:r>
            <a:endParaRPr lang="en-US" baseline="0" dirty="0">
              <a:effectLst/>
            </a:endParaRPr>
          </a:p>
          <a:p>
            <a:endParaRPr lang="en-US"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19</a:t>
            </a:fld>
            <a:endParaRPr lang="en-US"/>
          </a:p>
        </p:txBody>
      </p:sp>
    </p:spTree>
    <p:extLst>
      <p:ext uri="{BB962C8B-B14F-4D97-AF65-F5344CB8AC3E}">
        <p14:creationId xmlns:p14="http://schemas.microsoft.com/office/powerpoint/2010/main" val="688840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NFPA 70E:2012 </a:t>
            </a:r>
            <a:r>
              <a:rPr lang="en-US" dirty="0"/>
              <a:t>Table 130.7(C)(15)(a) was split into two tables. The first table is used to determine if an arc flash hazard exists. If an arc flash hazard is present, the second new table is used to determine arc-rated clothing and PPE.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In order to use the tables, the person in charge must verify that the available </a:t>
            </a:r>
            <a:r>
              <a:rPr lang="en-US" b="1" baseline="0" dirty="0">
                <a:effectLst/>
              </a:rPr>
              <a:t>fault current </a:t>
            </a:r>
            <a:r>
              <a:rPr lang="en-US" baseline="0" dirty="0">
                <a:effectLst/>
              </a:rPr>
              <a:t>and the overcurrent protective device (OCPD) </a:t>
            </a:r>
            <a:r>
              <a:rPr lang="en-US" b="1" baseline="0" dirty="0">
                <a:effectLst/>
              </a:rPr>
              <a:t>tripping time </a:t>
            </a:r>
            <a:r>
              <a:rPr lang="en-US" baseline="0" dirty="0">
                <a:effectLst/>
              </a:rPr>
              <a:t>are both equal to or lower than the values assumed for developing the 130.7 tables. This essentially requires performing the majority of the calculations that are necessary for determining the arc flash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arc flash analysis must be performed for fault-clearing times and short-circuit capacities that </a:t>
            </a:r>
            <a:r>
              <a:rPr lang="en-US" b="1" dirty="0"/>
              <a:t>exceed</a:t>
            </a:r>
            <a:r>
              <a:rPr lang="en-US" dirty="0"/>
              <a:t> the information contained in the notes. The work tasks and protective equipment identified in Table 130.7(C)(15)(a) were identified by a task group, and the protective equipment selected was based on the collective experience of the task group. The protective equipment is not necessarily based on calculations, but it is considered to be reasonable, based on the consensus judgment of the full 70E Technical Committee. The protective equipment identified in Table 130.7(C)(15)(a) considers both electrical circuit parameters and the physical attributes of the equipment and work task. </a:t>
            </a:r>
            <a:endParaRPr lang="en-US" baseline="0" dirty="0">
              <a:effectLst/>
            </a:endParaRPr>
          </a:p>
          <a:p>
            <a:endParaRPr lang="en-US" dirty="0"/>
          </a:p>
          <a:p>
            <a:r>
              <a:rPr lang="en-US" dirty="0"/>
              <a:t>Category “0” was removed because the new PPE table only specifies work within the Arc Flash Boundary. </a:t>
            </a:r>
          </a:p>
          <a:p>
            <a:endParaRPr lang="en-US" dirty="0"/>
          </a:p>
          <a:p>
            <a:r>
              <a:rPr lang="en-US" dirty="0"/>
              <a:t>Direct current (DC) power</a:t>
            </a:r>
            <a:r>
              <a:rPr lang="en-US" baseline="0" dirty="0"/>
              <a:t> applies</a:t>
            </a:r>
            <a:endParaRPr lang="en-US" dirty="0"/>
          </a:p>
        </p:txBody>
      </p:sp>
      <p:sp>
        <p:nvSpPr>
          <p:cNvPr id="4" name="Slide Number Placeholder 3"/>
          <p:cNvSpPr>
            <a:spLocks noGrp="1"/>
          </p:cNvSpPr>
          <p:nvPr>
            <p:ph type="sldNum" sz="quarter" idx="10"/>
          </p:nvPr>
        </p:nvSpPr>
        <p:spPr/>
        <p:txBody>
          <a:bodyPr/>
          <a:lstStyle/>
          <a:p>
            <a:fld id="{462B73BB-9AFF-45BC-A818-530AB7AEF725}" type="slidenum">
              <a:rPr lang="en-US" smtClean="0"/>
              <a:t>20</a:t>
            </a:fld>
            <a:endParaRPr lang="en-US" dirty="0"/>
          </a:p>
        </p:txBody>
      </p:sp>
    </p:spTree>
    <p:extLst>
      <p:ext uri="{BB962C8B-B14F-4D97-AF65-F5344CB8AC3E}">
        <p14:creationId xmlns:p14="http://schemas.microsoft.com/office/powerpoint/2010/main" val="268031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Only equipment that may require inspections, adjustment, servicing or maintenance while energized are required to have the field marking (label) in place.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Article 130.5(D)— More information is required on arc flash labels. Each label must have</a:t>
            </a:r>
          </a:p>
          <a:p>
            <a:r>
              <a:rPr lang="en-US" sz="1200" b="0" i="0" kern="1200" dirty="0">
                <a:solidFill>
                  <a:schemeClr val="tx1"/>
                </a:solidFill>
                <a:effectLst/>
                <a:latin typeface="+mn-lt"/>
                <a:ea typeface="+mn-ea"/>
                <a:cs typeface="+mn-cs"/>
              </a:rPr>
              <a:t> the nominal system voltage,</a:t>
            </a:r>
          </a:p>
          <a:p>
            <a:r>
              <a:rPr lang="en-US" sz="1200" b="0" i="0" kern="1200" dirty="0">
                <a:solidFill>
                  <a:schemeClr val="tx1"/>
                </a:solidFill>
                <a:effectLst/>
                <a:latin typeface="+mn-lt"/>
                <a:ea typeface="+mn-ea"/>
                <a:cs typeface="+mn-cs"/>
              </a:rPr>
              <a:t> arc flash boundary, and </a:t>
            </a:r>
          </a:p>
          <a:p>
            <a:r>
              <a:rPr lang="en-US" sz="1200" b="1" i="0" kern="1200" dirty="0">
                <a:solidFill>
                  <a:srgbClr val="FF0000"/>
                </a:solidFill>
                <a:effectLst/>
                <a:latin typeface="+mn-lt"/>
                <a:ea typeface="+mn-ea"/>
                <a:cs typeface="+mn-cs"/>
              </a:rPr>
              <a:t>one</a:t>
            </a:r>
            <a:r>
              <a:rPr lang="en-US" sz="1200" b="0" i="0" kern="1200" dirty="0">
                <a:solidFill>
                  <a:srgbClr val="FF0000"/>
                </a:solidFill>
                <a:effectLst/>
                <a:latin typeface="+mn-lt"/>
                <a:ea typeface="+mn-ea"/>
                <a:cs typeface="+mn-cs"/>
              </a:rPr>
              <a:t> </a:t>
            </a:r>
            <a:r>
              <a:rPr lang="en-US" sz="1200" b="0" i="0" kern="1200" dirty="0">
                <a:solidFill>
                  <a:schemeClr val="tx1"/>
                </a:solidFill>
                <a:effectLst/>
                <a:latin typeface="+mn-lt"/>
                <a:ea typeface="+mn-ea"/>
                <a:cs typeface="+mn-cs"/>
              </a:rPr>
              <a:t>of the following: </a:t>
            </a:r>
          </a:p>
          <a:p>
            <a:pPr marL="685800" lvl="1" indent="-228600">
              <a:buAutoNum type="alphaLcParenBoth"/>
            </a:pPr>
            <a:r>
              <a:rPr lang="en-US" sz="1200" b="0" i="0" kern="1200" dirty="0">
                <a:solidFill>
                  <a:schemeClr val="tx1"/>
                </a:solidFill>
                <a:effectLst/>
                <a:latin typeface="+mn-lt"/>
                <a:ea typeface="+mn-ea"/>
                <a:cs typeface="+mn-cs"/>
              </a:rPr>
              <a:t>available incident energy and corresponding working distance, </a:t>
            </a:r>
          </a:p>
          <a:p>
            <a:pPr marL="685800" lvl="1" indent="-228600">
              <a:buAutoNum type="alphaLcParenBoth"/>
            </a:pPr>
            <a:r>
              <a:rPr lang="en-US" sz="1200" b="0" i="0" kern="1200" dirty="0">
                <a:solidFill>
                  <a:schemeClr val="tx1"/>
                </a:solidFill>
                <a:effectLst/>
                <a:latin typeface="+mn-lt"/>
                <a:ea typeface="+mn-ea"/>
                <a:cs typeface="+mn-cs"/>
              </a:rPr>
              <a:t>Minimum arc rating of clothing, </a:t>
            </a:r>
          </a:p>
          <a:p>
            <a:pPr marL="685800" lvl="1" indent="-228600">
              <a:buAutoNum type="alphaLcParenBoth"/>
            </a:pPr>
            <a:r>
              <a:rPr lang="en-US" sz="1200" b="0" i="0" kern="1200" dirty="0">
                <a:solidFill>
                  <a:schemeClr val="tx1"/>
                </a:solidFill>
                <a:effectLst/>
                <a:latin typeface="+mn-lt"/>
                <a:ea typeface="+mn-ea"/>
                <a:cs typeface="+mn-cs"/>
              </a:rPr>
              <a:t>required level of PPE, </a:t>
            </a:r>
          </a:p>
          <a:p>
            <a:pPr marL="685800" lvl="1" indent="-228600">
              <a:buAutoNum type="alphaLcParenBoth"/>
            </a:pPr>
            <a:r>
              <a:rPr lang="en-US" sz="1200" b="0" i="0" kern="1200" dirty="0">
                <a:solidFill>
                  <a:schemeClr val="tx1"/>
                </a:solidFill>
                <a:effectLst/>
                <a:latin typeface="+mn-lt"/>
                <a:ea typeface="+mn-ea"/>
                <a:cs typeface="+mn-cs"/>
              </a:rPr>
              <a:t>highest hazard/risk category for the equipment. </a:t>
            </a:r>
          </a:p>
          <a:p>
            <a:pPr marL="228600" indent="-228600">
              <a:buAutoNum type="alphaLcParenBoth"/>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Arc flash labels applied before September 30, 2011 do not need to be changed</a:t>
            </a:r>
            <a:r>
              <a:rPr lang="en-US" sz="1200" b="1" i="0" kern="1200" dirty="0">
                <a:solidFill>
                  <a:schemeClr val="tx1"/>
                </a:solidFill>
                <a:effectLst/>
                <a:latin typeface="+mn-lt"/>
                <a:ea typeface="+mn-ea"/>
                <a:cs typeface="+mn-cs"/>
              </a:rPr>
              <a:t> if </a:t>
            </a:r>
            <a:r>
              <a:rPr lang="en-US" sz="1200" b="0" i="0" kern="1200" dirty="0">
                <a:solidFill>
                  <a:schemeClr val="tx1"/>
                </a:solidFill>
                <a:effectLst/>
                <a:latin typeface="+mn-lt"/>
                <a:ea typeface="+mn-ea"/>
                <a:cs typeface="+mn-cs"/>
              </a:rPr>
              <a:t>they contain the available incident energy or required level of PPE.</a:t>
            </a:r>
            <a:endParaRPr lang="en-US" dirty="0">
              <a:effectLst/>
            </a:endParaRPr>
          </a:p>
          <a:p>
            <a:endParaRPr lang="en-US" dirty="0">
              <a:effectLst/>
            </a:endParaRPr>
          </a:p>
          <a:p>
            <a:r>
              <a:rPr lang="en-US" dirty="0">
                <a:effectLst/>
              </a:rPr>
              <a:t>Arc flash hazard program costs could range from $20,000–$30,000 for a large industrial facility to $4,000–$5,000 for a light industrial or commercial facility.</a:t>
            </a:r>
            <a:endParaRPr lang="en-US"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21</a:t>
            </a:fld>
            <a:endParaRPr lang="en-US"/>
          </a:p>
        </p:txBody>
      </p:sp>
    </p:spTree>
    <p:extLst>
      <p:ext uri="{BB962C8B-B14F-4D97-AF65-F5344CB8AC3E}">
        <p14:creationId xmlns:p14="http://schemas.microsoft.com/office/powerpoint/2010/main" val="711728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Neither the NEC nor NFPA 70E preclude using a single label to meet the requirements of NEC 110.16 and NFPA 70E 130.3(C) as long as the label provides the general warning as well as the information on PPE selection.</a:t>
            </a:r>
          </a:p>
          <a:p>
            <a:pPr lvl="1"/>
            <a:r>
              <a:rPr lang="en-US" sz="2000" dirty="0"/>
              <a:t>NEC-2014 made two changes</a:t>
            </a:r>
          </a:p>
          <a:p>
            <a:pPr lvl="2"/>
            <a:r>
              <a:rPr lang="en-US" sz="1800" dirty="0"/>
              <a:t>Switchgear is now specifically called out as requiring labels.</a:t>
            </a:r>
          </a:p>
          <a:p>
            <a:pPr lvl="2">
              <a:spcAft>
                <a:spcPts val="200"/>
              </a:spcAft>
            </a:pPr>
            <a:r>
              <a:rPr lang="en-US" sz="1800" dirty="0"/>
              <a:t>Factory-marking of labels is now allowed</a:t>
            </a:r>
          </a:p>
          <a:p>
            <a:pPr lvl="3"/>
            <a:r>
              <a:rPr lang="en-US" sz="1800" dirty="0"/>
              <a:t>Previously just field-marking was allowed</a:t>
            </a:r>
          </a:p>
          <a:p>
            <a:pPr lvl="3"/>
            <a:endParaRPr lang="en-US" sz="1800" dirty="0"/>
          </a:p>
          <a:p>
            <a:pPr lvl="0"/>
            <a:r>
              <a:rPr lang="en-US" sz="1800" dirty="0"/>
              <a:t>The 2014-NEC merely stated that electrical equipment must be “field or factory marked to warn qualified persons of potential arc flash hazards”, and recommends that the user check NFPA 70E for guidance. In the new version, article 110.6 (B) explicitly directs that service equipment have the following items on its labels:</a:t>
            </a:r>
          </a:p>
          <a:p>
            <a:endParaRPr lang="en-US" dirty="0">
              <a:effectLst/>
            </a:endParaRPr>
          </a:p>
        </p:txBody>
      </p:sp>
      <p:sp>
        <p:nvSpPr>
          <p:cNvPr id="4" name="Slide Number Placeholder 3"/>
          <p:cNvSpPr>
            <a:spLocks noGrp="1"/>
          </p:cNvSpPr>
          <p:nvPr>
            <p:ph type="sldNum" sz="quarter" idx="10"/>
          </p:nvPr>
        </p:nvSpPr>
        <p:spPr/>
        <p:txBody>
          <a:bodyPr/>
          <a:lstStyle/>
          <a:p>
            <a:fld id="{A380BA28-BFBE-42B4-B1E4-EF909869C9EF}" type="slidenum">
              <a:rPr lang="en-US" smtClean="0"/>
              <a:pPr/>
              <a:t>22</a:t>
            </a:fld>
            <a:endParaRPr lang="en-US"/>
          </a:p>
        </p:txBody>
      </p:sp>
    </p:spTree>
    <p:extLst>
      <p:ext uri="{BB962C8B-B14F-4D97-AF65-F5344CB8AC3E}">
        <p14:creationId xmlns:p14="http://schemas.microsoft.com/office/powerpoint/2010/main" val="335892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were 146 electrocution deaths per year on average from 2015 through 2018 (one every 3 days). There were also 1,977 electrical injuries each year during that period each requiring 4 days away from work on average. In 2018, 9% of all electrical injuries were fatal.</a:t>
            </a:r>
          </a:p>
          <a:p>
            <a:endParaRPr lang="en-US" baseline="0" dirty="0"/>
          </a:p>
          <a:p>
            <a:r>
              <a:rPr lang="en-US" baseline="0" dirty="0" err="1"/>
              <a:t>Littelfuse</a:t>
            </a:r>
            <a:r>
              <a:rPr lang="en-US" baseline="0" dirty="0"/>
              <a:t>, Inc. surveyed almost 600 people who work directly with electricity in early 2020.</a:t>
            </a:r>
          </a:p>
          <a:p>
            <a:r>
              <a:rPr lang="en-US" baseline="0" dirty="0"/>
              <a:t>62% of those who said they consider up to 500V to be a safe working voltage reported having experienced electrical shock by more than 220V while on the job.</a:t>
            </a:r>
          </a:p>
          <a:p>
            <a:r>
              <a:rPr lang="en-US" baseline="0" dirty="0"/>
              <a:t>86% of those who said they have experienced electrical shock by more than 220V also rated themselves as either “very confident” or “extremely confident” in their ability to recognize an electrical hazard.</a:t>
            </a:r>
          </a:p>
          <a:p>
            <a:endParaRPr lang="en-US" baseline="0" dirty="0"/>
          </a:p>
          <a:p>
            <a:r>
              <a:rPr lang="en-US" dirty="0"/>
              <a:t>There is a lot of information</a:t>
            </a:r>
            <a:r>
              <a:rPr lang="en-US" baseline="0" dirty="0"/>
              <a:t> to cover today, but there is a lot at stake. </a:t>
            </a:r>
          </a:p>
        </p:txBody>
      </p:sp>
      <p:sp>
        <p:nvSpPr>
          <p:cNvPr id="4" name="Slide Number Placeholder 3"/>
          <p:cNvSpPr>
            <a:spLocks noGrp="1"/>
          </p:cNvSpPr>
          <p:nvPr>
            <p:ph type="sldNum" sz="quarter" idx="10"/>
          </p:nvPr>
        </p:nvSpPr>
        <p:spPr/>
        <p:txBody>
          <a:bodyPr/>
          <a:lstStyle/>
          <a:p>
            <a:fld id="{A4567DE4-C692-EA4E-A8A2-66FE96976FE2}" type="slidenum">
              <a:rPr lang="en-US" smtClean="0"/>
              <a:pPr/>
              <a:t>3</a:t>
            </a:fld>
            <a:endParaRPr lang="en-US" dirty="0"/>
          </a:p>
        </p:txBody>
      </p:sp>
    </p:spTree>
    <p:extLst>
      <p:ext uri="{BB962C8B-B14F-4D97-AF65-F5344CB8AC3E}">
        <p14:creationId xmlns:p14="http://schemas.microsoft.com/office/powerpoint/2010/main" val="2722837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http://www.ehsdb.com/arc-flash-safety.php</a:t>
            </a:r>
          </a:p>
          <a:p>
            <a:endParaRPr lang="en-US" dirty="0"/>
          </a:p>
          <a:p>
            <a:r>
              <a:rPr lang="en-US" dirty="0"/>
              <a:t>d) All of the above</a:t>
            </a:r>
          </a:p>
          <a:p>
            <a:endParaRPr lang="en-US" dirty="0"/>
          </a:p>
        </p:txBody>
      </p:sp>
      <p:sp>
        <p:nvSpPr>
          <p:cNvPr id="4" name="Slide Number Placeholder 3"/>
          <p:cNvSpPr>
            <a:spLocks noGrp="1"/>
          </p:cNvSpPr>
          <p:nvPr>
            <p:ph type="sldNum" sz="quarter" idx="10"/>
          </p:nvPr>
        </p:nvSpPr>
        <p:spPr/>
        <p:txBody>
          <a:bodyPr/>
          <a:lstStyle/>
          <a:p>
            <a:fld id="{A4567DE4-C692-EA4E-A8A2-66FE96976FE2}" type="slidenum">
              <a:rPr lang="en-US" smtClean="0"/>
              <a:pPr/>
              <a:t>23</a:t>
            </a:fld>
            <a:endParaRPr lang="en-US" dirty="0"/>
          </a:p>
        </p:txBody>
      </p:sp>
    </p:spTree>
    <p:extLst>
      <p:ext uri="{BB962C8B-B14F-4D97-AF65-F5344CB8AC3E}">
        <p14:creationId xmlns:p14="http://schemas.microsoft.com/office/powerpoint/2010/main" val="2777667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baseline="0" dirty="0">
                <a:solidFill>
                  <a:schemeClr val="tx1"/>
                </a:solidFill>
                <a:effectLst/>
                <a:latin typeface="+mn-lt"/>
                <a:ea typeface="+mn-ea"/>
                <a:cs typeface="+mn-cs"/>
              </a:rPr>
              <a:t>To comply with the 2011 code, many system designers were simply implementing instantaneous-trip circuit breakers, but safer technologies now exist. The intent of the 2014 change is to reduce potential arcing time in larger equipment, which typically presents an elevated arc flash hazard.</a:t>
            </a:r>
          </a:p>
          <a:p>
            <a:pPr rtl="0"/>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Light" charset="0"/>
                <a:ea typeface="+mn-ea"/>
                <a:cs typeface="+mn-cs"/>
              </a:rPr>
              <a:t>The 2017 Edition of the NEC now permits the use of the device’s instantaneous trip unit or instantaneous override. To do this,  the instantaneous pickup setting of the device must be set below the value of the anticipated arc fault. So as long as there is sufficient arcing short circuit current for it to trip, it can be used. </a:t>
            </a:r>
          </a:p>
          <a:p>
            <a:pPr rtl="0"/>
            <a:endParaRPr lang="en-US" sz="1200" kern="1200" baseline="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An N Frame switchgear might be rated from 400A to 1200A and used at 400A. Because it </a:t>
            </a:r>
            <a:r>
              <a:rPr lang="en-US" sz="1200" u="sng" kern="1200" dirty="0">
                <a:solidFill>
                  <a:schemeClr val="tx1"/>
                </a:solidFill>
                <a:effectLst/>
                <a:latin typeface="+mn-lt"/>
                <a:ea typeface="+mn-ea"/>
                <a:cs typeface="+mn-cs"/>
              </a:rPr>
              <a:t>could be </a:t>
            </a:r>
            <a:r>
              <a:rPr lang="en-US" sz="1200" kern="1200" dirty="0">
                <a:solidFill>
                  <a:schemeClr val="tx1"/>
                </a:solidFill>
                <a:effectLst/>
                <a:latin typeface="+mn-lt"/>
                <a:ea typeface="+mn-ea"/>
                <a:cs typeface="+mn-cs"/>
              </a:rPr>
              <a:t>raised to 1200A,</a:t>
            </a:r>
            <a:r>
              <a:rPr lang="en-US" sz="1200" kern="1200" baseline="0" dirty="0">
                <a:solidFill>
                  <a:schemeClr val="tx1"/>
                </a:solidFill>
                <a:effectLst/>
                <a:latin typeface="+mn-lt"/>
                <a:ea typeface="+mn-ea"/>
                <a:cs typeface="+mn-cs"/>
              </a:rPr>
              <a:t> it must meet 240.87 requirements. Circuits with fuses doe not apply.</a:t>
            </a:r>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(1) Zone selective interlocking</a:t>
            </a:r>
          </a:p>
          <a:p>
            <a:pPr rtl="0"/>
            <a:r>
              <a:rPr lang="en-US" sz="1200" kern="1200" dirty="0">
                <a:solidFill>
                  <a:schemeClr val="tx1"/>
                </a:solidFill>
                <a:effectLst/>
                <a:latin typeface="+mn-lt"/>
                <a:ea typeface="+mn-ea"/>
                <a:cs typeface="+mn-cs"/>
              </a:rPr>
              <a:t>• Communication link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between circuit breakers (think</a:t>
            </a:r>
            <a:r>
              <a:rPr lang="en-US" sz="1200" kern="1200" baseline="0" dirty="0">
                <a:solidFill>
                  <a:schemeClr val="tx1"/>
                </a:solidFill>
                <a:effectLst/>
                <a:latin typeface="+mn-lt"/>
                <a:ea typeface="+mn-ea"/>
                <a:cs typeface="+mn-cs"/>
              </a:rPr>
              <a:t> and talk to each other)</a:t>
            </a:r>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 Acts to reduce trip times </a:t>
            </a:r>
          </a:p>
          <a:p>
            <a:pPr rtl="0"/>
            <a:r>
              <a:rPr lang="en-US" sz="1200" kern="1200" dirty="0">
                <a:solidFill>
                  <a:schemeClr val="tx1"/>
                </a:solidFill>
                <a:effectLst/>
                <a:latin typeface="+mn-lt"/>
                <a:ea typeface="+mn-ea"/>
                <a:cs typeface="+mn-cs"/>
              </a:rPr>
              <a:t>• Helps reduce arc flash energy</a:t>
            </a:r>
          </a:p>
          <a:p>
            <a:pPr rtl="0"/>
            <a:r>
              <a:rPr lang="en-US" sz="1200" kern="1200" dirty="0">
                <a:solidFill>
                  <a:schemeClr val="tx1"/>
                </a:solidFill>
                <a:effectLst/>
                <a:latin typeface="+mn-lt"/>
                <a:ea typeface="+mn-ea"/>
                <a:cs typeface="+mn-cs"/>
              </a:rPr>
              <a:t>Case 1:</a:t>
            </a:r>
          </a:p>
          <a:p>
            <a:pPr rtl="0"/>
            <a:r>
              <a:rPr lang="en-US" sz="1200" kern="1200" dirty="0">
                <a:solidFill>
                  <a:schemeClr val="tx1"/>
                </a:solidFill>
                <a:effectLst/>
                <a:latin typeface="+mn-lt"/>
                <a:ea typeface="+mn-ea"/>
                <a:cs typeface="+mn-cs"/>
              </a:rPr>
              <a:t>•Both breakers see fault</a:t>
            </a:r>
          </a:p>
          <a:p>
            <a:pPr rtl="0"/>
            <a:r>
              <a:rPr lang="en-US" sz="1200" kern="1200" dirty="0">
                <a:solidFill>
                  <a:schemeClr val="tx1"/>
                </a:solidFill>
                <a:effectLst/>
                <a:latin typeface="+mn-lt"/>
                <a:ea typeface="+mn-ea"/>
                <a:cs typeface="+mn-cs"/>
              </a:rPr>
              <a:t>•Upstream breaker waits as designed</a:t>
            </a:r>
          </a:p>
          <a:p>
            <a:pPr rtl="0"/>
            <a:r>
              <a:rPr lang="en-US" sz="1200" kern="1200" dirty="0">
                <a:solidFill>
                  <a:schemeClr val="tx1"/>
                </a:solidFill>
                <a:effectLst/>
                <a:latin typeface="+mn-lt"/>
                <a:ea typeface="+mn-ea"/>
                <a:cs typeface="+mn-cs"/>
              </a:rPr>
              <a:t>Case 2:</a:t>
            </a:r>
          </a:p>
          <a:p>
            <a:pPr rtl="0"/>
            <a:r>
              <a:rPr lang="en-US" sz="1200" kern="1200" dirty="0">
                <a:solidFill>
                  <a:schemeClr val="tx1"/>
                </a:solidFill>
                <a:effectLst/>
                <a:latin typeface="+mn-lt"/>
                <a:ea typeface="+mn-ea"/>
                <a:cs typeface="+mn-cs"/>
              </a:rPr>
              <a:t>•Only upstream breaker sees fault</a:t>
            </a:r>
          </a:p>
          <a:p>
            <a:pPr rtl="0"/>
            <a:r>
              <a:rPr lang="en-US" sz="1200" kern="1200" dirty="0">
                <a:solidFill>
                  <a:schemeClr val="tx1"/>
                </a:solidFill>
                <a:effectLst/>
                <a:latin typeface="+mn-lt"/>
                <a:ea typeface="+mn-ea"/>
                <a:cs typeface="+mn-cs"/>
              </a:rPr>
              <a:t>•No input from downstream breaker</a:t>
            </a:r>
          </a:p>
          <a:p>
            <a:pPr rtl="0"/>
            <a:r>
              <a:rPr lang="en-US" sz="1200" kern="1200" dirty="0">
                <a:solidFill>
                  <a:schemeClr val="tx1"/>
                </a:solidFill>
                <a:effectLst/>
                <a:latin typeface="+mn-lt"/>
                <a:ea typeface="+mn-ea"/>
                <a:cs typeface="+mn-cs"/>
              </a:rPr>
              <a:t>•Trip as fast as possible</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(2) Differential relaying (complex)</a:t>
            </a:r>
          </a:p>
          <a:p>
            <a:pPr rtl="0"/>
            <a:r>
              <a:rPr lang="en-US" sz="1200" kern="1200" dirty="0">
                <a:solidFill>
                  <a:schemeClr val="tx1"/>
                </a:solidFill>
                <a:effectLst/>
                <a:latin typeface="+mn-lt"/>
                <a:ea typeface="+mn-ea"/>
                <a:cs typeface="+mn-cs"/>
              </a:rPr>
              <a:t>•Similar to zone selective interlocking</a:t>
            </a:r>
          </a:p>
          <a:p>
            <a:pPr rtl="0"/>
            <a:r>
              <a:rPr lang="en-US" sz="1200" kern="1200" dirty="0">
                <a:solidFill>
                  <a:schemeClr val="tx1"/>
                </a:solidFill>
                <a:effectLst/>
                <a:latin typeface="+mn-lt"/>
                <a:ea typeface="+mn-ea"/>
                <a:cs typeface="+mn-cs"/>
              </a:rPr>
              <a:t>• Recognizes faults </a:t>
            </a:r>
            <a:r>
              <a:rPr lang="en-US" sz="1200" u="sng" kern="1200" dirty="0">
                <a:solidFill>
                  <a:schemeClr val="tx1"/>
                </a:solidFill>
                <a:effectLst/>
                <a:latin typeface="+mn-lt"/>
                <a:ea typeface="+mn-ea"/>
                <a:cs typeface="+mn-cs"/>
              </a:rPr>
              <a:t>within the zone </a:t>
            </a:r>
            <a:r>
              <a:rPr lang="en-US" sz="1200" kern="1200" dirty="0">
                <a:solidFill>
                  <a:schemeClr val="tx1"/>
                </a:solidFill>
                <a:effectLst/>
                <a:latin typeface="+mn-lt"/>
                <a:ea typeface="+mn-ea"/>
                <a:cs typeface="+mn-cs"/>
              </a:rPr>
              <a:t>of protection</a:t>
            </a:r>
          </a:p>
          <a:p>
            <a:pPr rtl="0"/>
            <a:r>
              <a:rPr lang="en-US" sz="1200" kern="1200" dirty="0">
                <a:solidFill>
                  <a:schemeClr val="tx1"/>
                </a:solidFill>
                <a:effectLst/>
                <a:latin typeface="+mn-lt"/>
                <a:ea typeface="+mn-ea"/>
                <a:cs typeface="+mn-cs"/>
              </a:rPr>
              <a:t>• Acts to reduce arc flash</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(3) Energy-reducing maintenance switching with local status indicator (flashing light or siren). A second set of more protective settings are enabled via a maintenance switch. These settings are much lower than normal settings thus the breaker trips much faster reducing arc flash. </a:t>
            </a:r>
          </a:p>
          <a:p>
            <a:pPr rtl="0"/>
            <a:r>
              <a:rPr lang="en-US" sz="1200" kern="1200" dirty="0">
                <a:solidFill>
                  <a:schemeClr val="tx1"/>
                </a:solidFill>
                <a:effectLst/>
                <a:latin typeface="+mn-lt"/>
                <a:ea typeface="+mn-ea"/>
                <a:cs typeface="+mn-cs"/>
              </a:rPr>
              <a:t>•Manually or automatically enables an instantaneous pickup</a:t>
            </a:r>
          </a:p>
          <a:p>
            <a:pPr marL="628650" lvl="1" indent="-171450" rtl="0">
              <a:buFont typeface="Courier New" panose="02070309020205020404" pitchFamily="49" charset="0"/>
              <a:buChar char="o"/>
            </a:pPr>
            <a:r>
              <a:rPr lang="en-US" sz="1200" kern="1200" dirty="0">
                <a:solidFill>
                  <a:schemeClr val="tx1"/>
                </a:solidFill>
                <a:effectLst/>
                <a:latin typeface="+mn-lt"/>
                <a:ea typeface="+mn-ea"/>
                <a:cs typeface="+mn-cs"/>
              </a:rPr>
              <a:t>Arc flash relays can use either point or fiber-optic light sensors to detect an arc.</a:t>
            </a:r>
          </a:p>
          <a:p>
            <a:pPr rtl="0"/>
            <a:r>
              <a:rPr lang="en-US" sz="1200" kern="1200" dirty="0">
                <a:solidFill>
                  <a:schemeClr val="tx1"/>
                </a:solidFill>
                <a:effectLst/>
                <a:latin typeface="+mn-lt"/>
                <a:ea typeface="+mn-ea"/>
                <a:cs typeface="+mn-cs"/>
              </a:rPr>
              <a:t>•Reduces arc energy to downstream equipment/personnel</a:t>
            </a:r>
          </a:p>
          <a:p>
            <a:pPr rtl="0"/>
            <a:r>
              <a:rPr lang="en-US" sz="1200" kern="1200" dirty="0">
                <a:solidFill>
                  <a:schemeClr val="tx1"/>
                </a:solidFill>
                <a:effectLst/>
                <a:latin typeface="+mn-lt"/>
                <a:ea typeface="+mn-ea"/>
                <a:cs typeface="+mn-cs"/>
              </a:rPr>
              <a:t>•Limits energy available during maintenance</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(4) Energy-reducing active arc flash mitigation system (expensive solid-state solution)</a:t>
            </a:r>
          </a:p>
          <a:p>
            <a:pPr rtl="0"/>
            <a:r>
              <a:rPr lang="en-US" sz="1200" kern="1200" dirty="0">
                <a:solidFill>
                  <a:schemeClr val="tx1"/>
                </a:solidFill>
                <a:effectLst/>
                <a:latin typeface="+mn-lt"/>
                <a:ea typeface="+mn-ea"/>
                <a:cs typeface="+mn-cs"/>
              </a:rPr>
              <a:t>•When activated, this technology continuously monitors current and voltage to identify an arc flash</a:t>
            </a:r>
          </a:p>
          <a:p>
            <a:pPr rtl="0"/>
            <a:r>
              <a:rPr lang="en-US" sz="1200" kern="1200" dirty="0">
                <a:solidFill>
                  <a:schemeClr val="tx1"/>
                </a:solidFill>
                <a:effectLst/>
                <a:latin typeface="+mn-lt"/>
                <a:ea typeface="+mn-ea"/>
                <a:cs typeface="+mn-cs"/>
              </a:rPr>
              <a:t>•When an arc flash occurs, the arc is automatically dealt with, without changes to the circuit breaker </a:t>
            </a:r>
          </a:p>
          <a:p>
            <a:pPr rtl="0"/>
            <a:r>
              <a:rPr lang="en-US" sz="1200" kern="1200" dirty="0">
                <a:solidFill>
                  <a:schemeClr val="tx1"/>
                </a:solidFill>
                <a:effectLst/>
                <a:latin typeface="+mn-lt"/>
                <a:ea typeface="+mn-ea"/>
                <a:cs typeface="+mn-cs"/>
              </a:rPr>
              <a:t>•No change in circuit breaker or the settings of other devices is required during maintenance when a worker is working within an arc-flash boundary</a:t>
            </a:r>
          </a:p>
          <a:p>
            <a:pPr rtl="0"/>
            <a:endParaRPr lang="en-US" sz="1200" kern="1200" dirty="0">
              <a:solidFill>
                <a:schemeClr val="tx1"/>
              </a:solidFill>
              <a:effectLst/>
              <a:latin typeface="+mn-lt"/>
              <a:ea typeface="+mn-ea"/>
              <a:cs typeface="+mn-cs"/>
            </a:endParaRPr>
          </a:p>
          <a:p>
            <a:pPr rtl="0"/>
            <a:r>
              <a:rPr lang="en-US" dirty="0"/>
              <a:t>(5) An approved equivalent means (such</a:t>
            </a:r>
            <a:r>
              <a:rPr lang="en-US" baseline="0" dirty="0"/>
              <a:t> as</a:t>
            </a:r>
            <a:r>
              <a:rPr lang="en-US" dirty="0"/>
              <a:t> fuses)</a:t>
            </a:r>
          </a:p>
          <a:p>
            <a:pPr rtl="0"/>
            <a:r>
              <a:rPr lang="en-US" sz="1200" kern="1200" dirty="0">
                <a:solidFill>
                  <a:schemeClr val="tx1"/>
                </a:solidFill>
                <a:effectLst/>
                <a:latin typeface="+mn-lt"/>
                <a:ea typeface="+mn-ea"/>
                <a:cs typeface="+mn-cs"/>
              </a:rPr>
              <a:t>•Confirm approved equivalent means by requesting a copy of arc flash study</a:t>
            </a:r>
          </a:p>
          <a:p>
            <a:pPr rtl="0"/>
            <a:r>
              <a:rPr lang="en-US" sz="1200" kern="1200" dirty="0">
                <a:solidFill>
                  <a:schemeClr val="tx1"/>
                </a:solidFill>
                <a:effectLst/>
                <a:latin typeface="+mn-lt"/>
                <a:ea typeface="+mn-ea"/>
                <a:cs typeface="+mn-cs"/>
              </a:rPr>
              <a:t>•Compare with one of the four listed methods</a:t>
            </a:r>
          </a:p>
          <a:p>
            <a:pPr rtl="0"/>
            <a:r>
              <a:rPr lang="en-US" sz="1200" kern="1200" dirty="0">
                <a:solidFill>
                  <a:schemeClr val="tx1"/>
                </a:solidFill>
                <a:effectLst/>
                <a:latin typeface="+mn-lt"/>
                <a:ea typeface="+mn-ea"/>
                <a:cs typeface="+mn-cs"/>
              </a:rPr>
              <a:t>•AHJ should approve if arc energy is equal or less than other four means</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(6) </a:t>
            </a:r>
            <a:r>
              <a:rPr lang="en-US" sz="1200" dirty="0">
                <a:solidFill>
                  <a:srgbClr val="FF0000"/>
                </a:solidFill>
              </a:rPr>
              <a:t>Instantaneous trip setting/override </a:t>
            </a:r>
          </a:p>
          <a:p>
            <a:pPr rtl="0"/>
            <a:r>
              <a:rPr lang="en-US" sz="1200" kern="1200" dirty="0">
                <a:solidFill>
                  <a:schemeClr val="tx1"/>
                </a:solidFill>
                <a:effectLst/>
                <a:latin typeface="+mn-lt"/>
                <a:ea typeface="+mn-ea"/>
                <a:cs typeface="+mn-cs"/>
              </a:rPr>
              <a:t>An accompanying analysis ensures arcing current is higher than the instantaneous trip setting of the circuit breaker. </a:t>
            </a:r>
          </a:p>
          <a:p>
            <a:pPr rtl="0"/>
            <a:endParaRPr lang="en-US" sz="1200" kern="1200" dirty="0">
              <a:solidFill>
                <a:schemeClr val="tx1"/>
              </a:solidFill>
              <a:effectLst/>
              <a:latin typeface="+mn-lt"/>
              <a:ea typeface="+mn-ea"/>
              <a:cs typeface="+mn-cs"/>
            </a:endParaRPr>
          </a:p>
          <a:p>
            <a:r>
              <a:rPr lang="en-US" dirty="0"/>
              <a:t>What about fuses? Well, in the new NEC 2017, fuses/fusible switches finally get an arc energy reduction article to call their own. Article 240.67 [New] addresses the requirements for arc energy reduction for fuses rated 1200 amp or higher.</a:t>
            </a:r>
          </a:p>
          <a:p>
            <a:endParaRPr lang="en-US" dirty="0"/>
          </a:p>
          <a:p>
            <a:r>
              <a:rPr lang="en-US" dirty="0"/>
              <a:t>The idea behind 240.67 is to reduce the clearing time at the available arcing current. If the fuse’s clearing time is more than 0.07 seconds, then one of the following methods for reducing that clearing time must be used:</a:t>
            </a:r>
          </a:p>
          <a:p>
            <a:endParaRPr lang="en-US" dirty="0"/>
          </a:p>
          <a:p>
            <a:pPr marL="628650" lvl="1" indent="-171450">
              <a:buFont typeface="Arial" panose="020B0604020202020204" pitchFamily="34" charset="0"/>
              <a:buChar char="•"/>
            </a:pPr>
            <a:r>
              <a:rPr lang="en-US" dirty="0"/>
              <a:t>Differential relaying</a:t>
            </a:r>
          </a:p>
          <a:p>
            <a:pPr marL="628650" lvl="1" indent="-171450">
              <a:buFont typeface="Arial" panose="020B0604020202020204" pitchFamily="34" charset="0"/>
              <a:buChar char="•"/>
            </a:pPr>
            <a:r>
              <a:rPr lang="en-US" dirty="0"/>
              <a:t>Energy-reducing maintenance switching with local status indicator</a:t>
            </a:r>
          </a:p>
          <a:p>
            <a:pPr marL="628650" lvl="1" indent="-171450">
              <a:buFont typeface="Arial" panose="020B0604020202020204" pitchFamily="34" charset="0"/>
              <a:buChar char="•"/>
            </a:pPr>
            <a:r>
              <a:rPr lang="en-US" dirty="0"/>
              <a:t>An energy –reducing active arc flash mitigation system</a:t>
            </a:r>
          </a:p>
          <a:p>
            <a:endParaRPr lang="en-US" dirty="0"/>
          </a:p>
          <a:p>
            <a:r>
              <a:rPr lang="en-US" dirty="0"/>
              <a:t>OR an approved equivalent means can be used.</a:t>
            </a:r>
          </a:p>
          <a:p>
            <a:pPr rt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2B73BB-9AFF-45BC-A818-530AB7AEF725}" type="slidenum">
              <a:rPr lang="en-US" smtClean="0"/>
              <a:t>24</a:t>
            </a:fld>
            <a:endParaRPr lang="en-US" dirty="0"/>
          </a:p>
        </p:txBody>
      </p:sp>
    </p:spTree>
    <p:extLst>
      <p:ext uri="{BB962C8B-B14F-4D97-AF65-F5344CB8AC3E}">
        <p14:creationId xmlns:p14="http://schemas.microsoft.com/office/powerpoint/2010/main" val="249553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http://ecmweb.com/bonding-amp-grounding/basics-bonding-and-grounding-transformers</a:t>
            </a:r>
          </a:p>
          <a:p>
            <a:r>
              <a:rPr lang="en-US" dirty="0"/>
              <a:t>Duke W. </a:t>
            </a:r>
            <a:r>
              <a:rPr lang="en-US" dirty="0" err="1"/>
              <a:t>Schamel</a:t>
            </a:r>
            <a:r>
              <a:rPr lang="en-US" dirty="0"/>
              <a:t>, Electrical Service Solutions, Inc.</a:t>
            </a:r>
          </a:p>
        </p:txBody>
      </p:sp>
      <p:sp>
        <p:nvSpPr>
          <p:cNvPr id="4" name="Slide Number Placeholder 3"/>
          <p:cNvSpPr>
            <a:spLocks noGrp="1"/>
          </p:cNvSpPr>
          <p:nvPr>
            <p:ph type="sldNum" sz="quarter" idx="10"/>
          </p:nvPr>
        </p:nvSpPr>
        <p:spPr/>
        <p:txBody>
          <a:bodyPr/>
          <a:lstStyle/>
          <a:p>
            <a:fld id="{462B73BB-9AFF-45BC-A818-530AB7AEF725}" type="slidenum">
              <a:rPr lang="en-US" smtClean="0"/>
              <a:t>25</a:t>
            </a:fld>
            <a:endParaRPr lang="en-US" dirty="0"/>
          </a:p>
        </p:txBody>
      </p:sp>
    </p:spTree>
    <p:extLst>
      <p:ext uri="{BB962C8B-B14F-4D97-AF65-F5344CB8AC3E}">
        <p14:creationId xmlns:p14="http://schemas.microsoft.com/office/powerpoint/2010/main" val="684769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Energized supply wires sometimes enter a sign body at points located apart from the disconnect switch location (e.g. through the sign's backing) and then traverse the sign's interior to the disconnect switch. Thus, even when the disconnect switch is "off," supply wires within the sign body remain energized. Shutting off the switch, therefore, does not necessarily disconnect all of the sign's internal wiring. Thus, a technician repairing the sign assumes that the power is "off" and might be electrocuted when contacting these live conductors.</a:t>
            </a:r>
            <a:endParaRPr lang="en-US" dirty="0"/>
          </a:p>
        </p:txBody>
      </p:sp>
      <p:sp>
        <p:nvSpPr>
          <p:cNvPr id="4" name="Slide Number Placeholder 3"/>
          <p:cNvSpPr>
            <a:spLocks noGrp="1"/>
          </p:cNvSpPr>
          <p:nvPr>
            <p:ph type="sldNum" sz="quarter" idx="10"/>
          </p:nvPr>
        </p:nvSpPr>
        <p:spPr/>
        <p:txBody>
          <a:bodyPr/>
          <a:lstStyle/>
          <a:p>
            <a:fld id="{462B73BB-9AFF-45BC-A818-530AB7AEF725}" type="slidenum">
              <a:rPr lang="en-US" smtClean="0"/>
              <a:t>26</a:t>
            </a:fld>
            <a:endParaRPr lang="en-US" dirty="0"/>
          </a:p>
        </p:txBody>
      </p:sp>
    </p:spTree>
    <p:extLst>
      <p:ext uri="{BB962C8B-B14F-4D97-AF65-F5344CB8AC3E}">
        <p14:creationId xmlns:p14="http://schemas.microsoft.com/office/powerpoint/2010/main" val="4121076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Control of hazardous energy (lockout/</a:t>
            </a:r>
            <a:r>
              <a:rPr lang="en-US" b="0" dirty="0" err="1"/>
              <a:t>tagout</a:t>
            </a:r>
            <a:r>
              <a:rPr lang="en-US" b="0" dirty="0"/>
              <a:t>), general industry (29 CFR 1910.147) was the 6</a:t>
            </a:r>
            <a:r>
              <a:rPr lang="en-US" b="0" baseline="30000" dirty="0"/>
              <a:t>th</a:t>
            </a:r>
            <a:r>
              <a:rPr lang="en-US" b="0" dirty="0"/>
              <a:t> most frequently cited standard and 4</a:t>
            </a:r>
            <a:r>
              <a:rPr lang="en-US" b="0" baseline="30000" dirty="0"/>
              <a:t>th</a:t>
            </a:r>
            <a:r>
              <a:rPr lang="en-US" b="0" dirty="0"/>
              <a:t> highest</a:t>
            </a:r>
            <a:r>
              <a:rPr lang="en-US" b="0" baseline="0" dirty="0"/>
              <a:t> penalties paid in fiscal 2010.</a:t>
            </a:r>
            <a:endParaRPr lang="en-US" b="0" dirty="0"/>
          </a:p>
          <a:p>
            <a:r>
              <a:rPr lang="en-US" b="1" dirty="0"/>
              <a:t>Capable of being locked out.</a:t>
            </a:r>
            <a:r>
              <a:rPr lang="en-US" dirty="0"/>
              <a:t> An energy isolating device is capable of being locked out if it has a hasp or other means of attachment to which, or through which, a lock can be affixed, or it has a locking mechanism built into it. Other energy isolating devices are capable of being locked out, if lockout can be achieved without the need to dismantle, rebuild, or replace the energy isolating device or permanently alter its energy control capability.</a:t>
            </a:r>
          </a:p>
          <a:p>
            <a:r>
              <a:rPr lang="en-US" b="1" dirty="0"/>
              <a:t>Affected employee.</a:t>
            </a:r>
            <a:r>
              <a:rPr lang="en-US" dirty="0"/>
              <a:t> An employee whose job requires him/her to operate or use a machine or equipment on which servicing or maintenance is being performed under lockout or tagout, or whose job requires him/her to work in an area in which such servicing or maintenance is being performed.</a:t>
            </a:r>
          </a:p>
          <a:p>
            <a:r>
              <a:rPr lang="en-US" b="1" dirty="0"/>
              <a:t>Authorized employee.</a:t>
            </a:r>
            <a:r>
              <a:rPr lang="en-US" dirty="0"/>
              <a:t> A person who locks out or tags out machines or equipment in order to perform servicing or maintenance on that machine or equipment. An affected employee becomes an authorized employee when that employee's duties include performing servicing or maintenance covered under this section.</a:t>
            </a:r>
          </a:p>
          <a:p>
            <a:endParaRPr lang="en-US"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27</a:t>
            </a:fld>
            <a:endParaRPr lang="en-US"/>
          </a:p>
        </p:txBody>
      </p:sp>
    </p:spTree>
    <p:extLst>
      <p:ext uri="{BB962C8B-B14F-4D97-AF65-F5344CB8AC3E}">
        <p14:creationId xmlns:p14="http://schemas.microsoft.com/office/powerpoint/2010/main" val="27242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fontAlgn="base">
              <a:spcBef>
                <a:spcPct val="30000"/>
              </a:spcBef>
              <a:spcAft>
                <a:spcPct val="0"/>
              </a:spcAft>
              <a:defRPr/>
            </a:pPr>
            <a:r>
              <a:rPr lang="en-US" dirty="0">
                <a:latin typeface="Times New Roman" pitchFamily="18" charset="0"/>
              </a:rPr>
              <a:t>Metal-Enclosed Power Switchgear: A switchgear assembly completely enclosed on all sides and top with sheet metal (except for ventilating openings and inspection windows) containing primary power circuit switching or interrupting devices, or both, with buses and connections. Metal-enclosed switchgear uses </a:t>
            </a:r>
            <a:r>
              <a:rPr lang="en-US" b="1" dirty="0">
                <a:latin typeface="Times New Roman" pitchFamily="18" charset="0"/>
              </a:rPr>
              <a:t>interrupter switches </a:t>
            </a:r>
            <a:r>
              <a:rPr lang="en-US" dirty="0">
                <a:latin typeface="Times New Roman" pitchFamily="18" charset="0"/>
              </a:rPr>
              <a:t>for load switching and </a:t>
            </a:r>
            <a:r>
              <a:rPr lang="en-US" b="1" dirty="0">
                <a:latin typeface="Times New Roman" pitchFamily="18" charset="0"/>
              </a:rPr>
              <a:t>power fuses </a:t>
            </a:r>
            <a:r>
              <a:rPr lang="en-US" dirty="0">
                <a:latin typeface="Times New Roman" pitchFamily="18" charset="0"/>
              </a:rPr>
              <a:t>for fault protection.</a:t>
            </a:r>
          </a:p>
          <a:p>
            <a:pPr defTabSz="928299" fontAlgn="base">
              <a:spcBef>
                <a:spcPct val="30000"/>
              </a:spcBef>
              <a:spcAft>
                <a:spcPct val="0"/>
              </a:spcAft>
              <a:defRPr/>
            </a:pPr>
            <a:endParaRPr lang="en-US" dirty="0">
              <a:latin typeface="Times New Roman" pitchFamily="18" charset="0"/>
            </a:endParaRPr>
          </a:p>
          <a:p>
            <a:pPr defTabSz="928299" fontAlgn="base">
              <a:spcBef>
                <a:spcPct val="30000"/>
              </a:spcBef>
              <a:spcAft>
                <a:spcPct val="0"/>
              </a:spcAft>
              <a:defRPr/>
            </a:pPr>
            <a:r>
              <a:rPr lang="en-US" dirty="0">
                <a:latin typeface="Times New Roman" pitchFamily="18" charset="0"/>
              </a:rPr>
              <a:t>Metal-clad switchgear requires that the main switching and interrupting device be </a:t>
            </a:r>
            <a:r>
              <a:rPr lang="en-US" dirty="0" err="1">
                <a:latin typeface="Times New Roman" pitchFamily="18" charset="0"/>
              </a:rPr>
              <a:t>drawout</a:t>
            </a:r>
            <a:r>
              <a:rPr lang="en-US" dirty="0">
                <a:latin typeface="Times New Roman" pitchFamily="18" charset="0"/>
              </a:rPr>
              <a:t>. Metal-clad switchgear uses draw-out air-magnetic or vacuum </a:t>
            </a:r>
            <a:r>
              <a:rPr lang="en-US" b="1" dirty="0">
                <a:latin typeface="Times New Roman" pitchFamily="18" charset="0"/>
              </a:rPr>
              <a:t>circuit breakers </a:t>
            </a:r>
            <a:r>
              <a:rPr lang="en-US" dirty="0">
                <a:latin typeface="Times New Roman" pitchFamily="18" charset="0"/>
              </a:rPr>
              <a:t>and </a:t>
            </a:r>
            <a:r>
              <a:rPr lang="en-US" b="1" dirty="0">
                <a:latin typeface="Times New Roman" pitchFamily="18" charset="0"/>
              </a:rPr>
              <a:t>relays</a:t>
            </a:r>
            <a:r>
              <a:rPr lang="en-US" dirty="0">
                <a:latin typeface="Times New Roman" pitchFamily="18" charset="0"/>
              </a:rPr>
              <a:t> for both load switching and fault protection. Low voltage switchgear cannot be considered metal-clad. </a:t>
            </a:r>
          </a:p>
          <a:p>
            <a:pPr defTabSz="928299" fontAlgn="base">
              <a:spcBef>
                <a:spcPct val="30000"/>
              </a:spcBef>
              <a:spcAft>
                <a:spcPct val="0"/>
              </a:spcAft>
              <a:defRPr/>
            </a:pPr>
            <a:endParaRPr lang="en-US" dirty="0">
              <a:latin typeface="Times New Roman" pitchFamily="18" charset="0"/>
            </a:endParaRPr>
          </a:p>
          <a:p>
            <a:pPr defTabSz="928299" fontAlgn="base">
              <a:spcBef>
                <a:spcPct val="30000"/>
              </a:spcBef>
              <a:spcAft>
                <a:spcPct val="0"/>
              </a:spcAft>
              <a:defRPr/>
            </a:pPr>
            <a:r>
              <a:rPr lang="en-US" dirty="0">
                <a:latin typeface="Times New Roman" pitchFamily="18" charset="0"/>
              </a:rPr>
              <a:t>People normally consider a breaker's or fuse's (protective equipment) current rating where it will open to interrupt current to protect from overloading the circuit. However, they don't always think about the </a:t>
            </a:r>
            <a:r>
              <a:rPr lang="en-US" b="1" dirty="0">
                <a:latin typeface="Times New Roman" pitchFamily="18" charset="0"/>
              </a:rPr>
              <a:t>maximum</a:t>
            </a:r>
            <a:r>
              <a:rPr lang="en-US" dirty="0">
                <a:latin typeface="Times New Roman" pitchFamily="18" charset="0"/>
              </a:rPr>
              <a:t> current a protective device can handle without </a:t>
            </a:r>
            <a:r>
              <a:rPr lang="en-US" b="1" dirty="0">
                <a:latin typeface="Times New Roman" pitchFamily="18" charset="0"/>
              </a:rPr>
              <a:t>failing</a:t>
            </a:r>
            <a:r>
              <a:rPr lang="en-US" dirty="0">
                <a:latin typeface="Times New Roman" pitchFamily="18" charset="0"/>
              </a:rPr>
              <a:t>. An electrical engineer should calculate the maximum fault current available where new equipment will be located. Then, the protective equipment can be selected with a fault current rating equal to or greater than the available fault current at that location. If the protective device is not rated to handle the fault current that it would see, it could fail and potentially fail violently.  </a:t>
            </a:r>
            <a:endParaRPr lang="en-US" b="1" dirty="0">
              <a:latin typeface="Times New Roman" pitchFamily="18" charset="0"/>
            </a:endParaRPr>
          </a:p>
          <a:p>
            <a:endParaRPr lang="en-US" b="1"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28</a:t>
            </a:fld>
            <a:endParaRPr lang="en-US"/>
          </a:p>
        </p:txBody>
      </p:sp>
    </p:spTree>
    <p:extLst>
      <p:ext uri="{BB962C8B-B14F-4D97-AF65-F5344CB8AC3E}">
        <p14:creationId xmlns:p14="http://schemas.microsoft.com/office/powerpoint/2010/main" val="1604464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Fuses</a:t>
            </a:r>
            <a:r>
              <a:rPr lang="en-US" baseline="0" dirty="0"/>
              <a:t> fail in </a:t>
            </a:r>
            <a:r>
              <a:rPr lang="en-US" dirty="0"/>
              <a:t>~0.014 seconds versus ~ 0.083 to 0.133 seconds, plus relay time for circuit breakers.</a:t>
            </a:r>
          </a:p>
          <a:p>
            <a:endParaRPr lang="en-US"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29</a:t>
            </a:fld>
            <a:endParaRPr lang="en-US"/>
          </a:p>
        </p:txBody>
      </p:sp>
    </p:spTree>
    <p:extLst>
      <p:ext uri="{BB962C8B-B14F-4D97-AF65-F5344CB8AC3E}">
        <p14:creationId xmlns:p14="http://schemas.microsoft.com/office/powerpoint/2010/main" val="4241158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8299" fontAlgn="base">
              <a:spcBef>
                <a:spcPct val="30000"/>
              </a:spcBef>
              <a:spcAft>
                <a:spcPct val="0"/>
              </a:spcAft>
              <a:defRPr/>
            </a:pPr>
            <a:r>
              <a:rPr lang="en-US" sz="2000" dirty="0"/>
              <a:t>Arcing rod is wrapped in a boric acid cylinder. </a:t>
            </a:r>
            <a:r>
              <a:rPr lang="en-US" sz="1800" dirty="0"/>
              <a:t>The resultant elongated arc and blast of water vapor and boric anhydride extinguishes the arc.</a:t>
            </a:r>
          </a:p>
          <a:p>
            <a:pPr lvl="0">
              <a:lnSpc>
                <a:spcPct val="90000"/>
              </a:lnSpc>
            </a:pPr>
            <a:r>
              <a:rPr lang="en-US" sz="1800" dirty="0"/>
              <a:t>Gases are expelled from the bottom of the fuse.</a:t>
            </a:r>
          </a:p>
          <a:p>
            <a:pPr marL="0" lvl="2" defTabSz="928299" fontAlgn="base">
              <a:spcBef>
                <a:spcPct val="30000"/>
              </a:spcBef>
              <a:spcAft>
                <a:spcPct val="0"/>
              </a:spcAft>
              <a:defRPr/>
            </a:pPr>
            <a:endParaRPr lang="en-US" sz="2000" dirty="0"/>
          </a:p>
          <a:p>
            <a:endParaRPr lang="en-US"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30</a:t>
            </a:fld>
            <a:endParaRPr lang="en-US"/>
          </a:p>
        </p:txBody>
      </p:sp>
    </p:spTree>
    <p:extLst>
      <p:ext uri="{BB962C8B-B14F-4D97-AF65-F5344CB8AC3E}">
        <p14:creationId xmlns:p14="http://schemas.microsoft.com/office/powerpoint/2010/main" val="662218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31</a:t>
            </a:fld>
            <a:endParaRPr lang="en-US"/>
          </a:p>
        </p:txBody>
      </p:sp>
    </p:spTree>
    <p:extLst>
      <p:ext uri="{BB962C8B-B14F-4D97-AF65-F5344CB8AC3E}">
        <p14:creationId xmlns:p14="http://schemas.microsoft.com/office/powerpoint/2010/main" val="2373813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NEC 2014 requirements are highlighted in red, NEC 2017 in blue.</a:t>
            </a:r>
          </a:p>
          <a:p>
            <a:endParaRPr lang="en-US" dirty="0"/>
          </a:p>
          <a:p>
            <a:r>
              <a:rPr lang="en-US" dirty="0"/>
              <a:t>Most of this list is for single-phase service. Three-phase is noted by the asterisk* for NEC 2014 requirements.</a:t>
            </a:r>
          </a:p>
          <a:p>
            <a:endParaRPr lang="en-US" dirty="0"/>
          </a:p>
          <a:p>
            <a:r>
              <a:rPr lang="en-US" dirty="0"/>
              <a:t>Swimming pools (including lights, pool covers and fans)</a:t>
            </a:r>
            <a:br>
              <a:rPr lang="en-US" dirty="0"/>
            </a:br>
            <a:r>
              <a:rPr lang="en-US" sz="1200" b="0" i="0" kern="1200" dirty="0">
                <a:solidFill>
                  <a:schemeClr val="tx1"/>
                </a:solidFill>
                <a:effectLst/>
                <a:latin typeface="Calibri Light" charset="0"/>
                <a:ea typeface="+mn-ea"/>
                <a:cs typeface="+mn-cs"/>
              </a:rPr>
              <a:t>680.21 Motors (C) Ground-Fault Circuit-Interrupter (GFCI) protection</a:t>
            </a:r>
          </a:p>
          <a:p>
            <a:r>
              <a:rPr lang="en-US" sz="1200" b="0" i="0" kern="1200" dirty="0">
                <a:solidFill>
                  <a:schemeClr val="tx1"/>
                </a:solidFill>
                <a:effectLst/>
                <a:latin typeface="Calibri Light" charset="0"/>
                <a:ea typeface="+mn-ea"/>
                <a:cs typeface="+mn-cs"/>
              </a:rPr>
              <a:t>Amperage rating </a:t>
            </a:r>
            <a:r>
              <a:rPr lang="en-US" sz="1200" b="0" i="1" kern="1200" dirty="0">
                <a:solidFill>
                  <a:schemeClr val="tx1"/>
                </a:solidFill>
                <a:effectLst/>
                <a:latin typeface="Calibri Light" charset="0"/>
                <a:ea typeface="+mn-ea"/>
                <a:cs typeface="+mn-cs"/>
              </a:rPr>
              <a:t>has been removed</a:t>
            </a:r>
            <a:r>
              <a:rPr lang="en-US" sz="1200" b="0" i="0" kern="1200" dirty="0">
                <a:solidFill>
                  <a:schemeClr val="tx1"/>
                </a:solidFill>
                <a:effectLst/>
                <a:latin typeface="Calibri Light" charset="0"/>
                <a:ea typeface="+mn-ea"/>
                <a:cs typeface="+mn-cs"/>
              </a:rPr>
              <a:t> as qualifier for swimming pool motor GFCI protection.</a:t>
            </a:r>
          </a:p>
          <a:p>
            <a:endParaRPr lang="en-US" dirty="0"/>
          </a:p>
          <a:p>
            <a:r>
              <a:rPr lang="en-US" sz="1200" b="0" i="0" kern="1200" dirty="0">
                <a:solidFill>
                  <a:schemeClr val="tx1"/>
                </a:solidFill>
                <a:effectLst/>
                <a:latin typeface="Calibri Light" charset="0"/>
                <a:ea typeface="+mn-ea"/>
                <a:cs typeface="+mn-cs"/>
              </a:rPr>
              <a:t>Beginning with NEC 2017, GFCI protection applies to all single-phase receptacles rated 150 volts to ground or less, 50 amperes or less and </a:t>
            </a:r>
            <a:r>
              <a:rPr lang="en-US" sz="1200" b="0" i="0" kern="1200" dirty="0">
                <a:solidFill>
                  <a:srgbClr val="FF0000"/>
                </a:solidFill>
                <a:effectLst/>
                <a:latin typeface="Calibri Light" charset="0"/>
                <a:ea typeface="+mn-ea"/>
                <a:cs typeface="+mn-cs"/>
              </a:rPr>
              <a:t>three</a:t>
            </a:r>
            <a:r>
              <a:rPr lang="en-US" sz="1200" b="0" i="0" kern="1200" dirty="0">
                <a:solidFill>
                  <a:schemeClr val="tx1"/>
                </a:solidFill>
                <a:effectLst/>
                <a:latin typeface="Calibri Light" charset="0"/>
                <a:ea typeface="+mn-ea"/>
                <a:cs typeface="+mn-cs"/>
              </a:rPr>
              <a:t>-phase receptacles rated 150 volts to ground or less, 100 amperes or less installed in the same locations above plus three more:</a:t>
            </a:r>
          </a:p>
          <a:p>
            <a:pPr marL="171450" lvl="0" indent="-171450">
              <a:buFont typeface="Arial" panose="020B0604020202020204" pitchFamily="34" charset="0"/>
              <a:buChar char="•"/>
            </a:pPr>
            <a:r>
              <a:rPr lang="en-US" sz="1200" b="0" i="0" kern="1200" dirty="0">
                <a:solidFill>
                  <a:schemeClr val="tx1"/>
                </a:solidFill>
                <a:effectLst/>
                <a:latin typeface="Calibri Light" charset="0"/>
                <a:ea typeface="+mn-ea"/>
                <a:cs typeface="+mn-cs"/>
              </a:rPr>
              <a:t>Crawl spaces</a:t>
            </a:r>
          </a:p>
          <a:p>
            <a:pPr marL="171450" lvl="0" indent="-171450">
              <a:buFont typeface="Arial" panose="020B0604020202020204" pitchFamily="34" charset="0"/>
              <a:buChar char="•"/>
            </a:pPr>
            <a:r>
              <a:rPr lang="en-US" sz="1200" b="0" i="0" kern="1200" dirty="0">
                <a:solidFill>
                  <a:schemeClr val="tx1"/>
                </a:solidFill>
                <a:effectLst/>
                <a:latin typeface="Calibri Light" charset="0"/>
                <a:ea typeface="+mn-ea"/>
                <a:cs typeface="+mn-cs"/>
              </a:rPr>
              <a:t>Unfinished basements</a:t>
            </a:r>
          </a:p>
          <a:p>
            <a:pPr marL="171450" lvl="0" indent="-171450">
              <a:buFont typeface="Arial" panose="020B0604020202020204" pitchFamily="34" charset="0"/>
              <a:buChar char="•"/>
            </a:pPr>
            <a:r>
              <a:rPr lang="en-US" sz="1200" b="0" i="0" kern="1200" dirty="0">
                <a:solidFill>
                  <a:schemeClr val="tx1"/>
                </a:solidFill>
                <a:effectLst/>
                <a:latin typeface="Calibri Light" charset="0"/>
                <a:ea typeface="+mn-ea"/>
                <a:cs typeface="+mn-cs"/>
              </a:rPr>
              <a:t>Lagoon piers</a:t>
            </a:r>
          </a:p>
          <a:p>
            <a:endParaRPr lang="en-US"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32</a:t>
            </a:fld>
            <a:endParaRPr lang="en-US"/>
          </a:p>
        </p:txBody>
      </p:sp>
    </p:spTree>
    <p:extLst>
      <p:ext uri="{BB962C8B-B14F-4D97-AF65-F5344CB8AC3E}">
        <p14:creationId xmlns:p14="http://schemas.microsoft.com/office/powerpoint/2010/main" val="414957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top 10 violations seen by OSHA in fiscal year 2019 are as follows. An electrical safety violation, Lockout/Tagout, ranked #4 overall.</a:t>
            </a:r>
          </a:p>
          <a:p>
            <a:endParaRPr lang="en-US" baseline="0" dirty="0"/>
          </a:p>
          <a:p>
            <a:r>
              <a:rPr lang="en-US" baseline="0" dirty="0"/>
              <a:t>The following hazards are the most frequent cause of electrical injuries [OSHA 29 CFR 1926.416(a)(1)]:</a:t>
            </a:r>
          </a:p>
          <a:p>
            <a:endParaRPr lang="en-US" baseline="0" dirty="0"/>
          </a:p>
          <a:p>
            <a:r>
              <a:rPr lang="en-US" baseline="0" dirty="0"/>
              <a:t>Contact with Power Lines</a:t>
            </a:r>
          </a:p>
          <a:p>
            <a:r>
              <a:rPr lang="en-US" baseline="0" dirty="0"/>
              <a:t>Lack of Ground-fault Protection</a:t>
            </a:r>
          </a:p>
          <a:p>
            <a:r>
              <a:rPr lang="en-US" baseline="0" dirty="0"/>
              <a:t>Path to Ground Missing or Discontinuous</a:t>
            </a:r>
          </a:p>
          <a:p>
            <a:r>
              <a:rPr lang="en-US" baseline="0" dirty="0"/>
              <a:t>Equipment Not Used in Manner Prescribed</a:t>
            </a:r>
          </a:p>
          <a:p>
            <a:r>
              <a:rPr lang="en-US" baseline="0" dirty="0"/>
              <a:t>Improper Use of Extension and Flexible Cords</a:t>
            </a:r>
          </a:p>
        </p:txBody>
      </p:sp>
      <p:sp>
        <p:nvSpPr>
          <p:cNvPr id="4" name="Slide Number Placeholder 3"/>
          <p:cNvSpPr>
            <a:spLocks noGrp="1"/>
          </p:cNvSpPr>
          <p:nvPr>
            <p:ph type="sldNum" sz="quarter" idx="10"/>
          </p:nvPr>
        </p:nvSpPr>
        <p:spPr/>
        <p:txBody>
          <a:bodyPr/>
          <a:lstStyle/>
          <a:p>
            <a:fld id="{462B73BB-9AFF-45BC-A818-530AB7AEF725}" type="slidenum">
              <a:rPr lang="en-US" smtClean="0"/>
              <a:t>4</a:t>
            </a:fld>
            <a:endParaRPr lang="en-US" dirty="0"/>
          </a:p>
        </p:txBody>
      </p:sp>
    </p:spTree>
    <p:extLst>
      <p:ext uri="{BB962C8B-B14F-4D97-AF65-F5344CB8AC3E}">
        <p14:creationId xmlns:p14="http://schemas.microsoft.com/office/powerpoint/2010/main" val="2907196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210.12(B) Branch Circuit Extensions or Modifications—Dwelling Units and Dormitory Units </a:t>
            </a:r>
          </a:p>
          <a:p>
            <a:endParaRPr lang="en-US" dirty="0"/>
          </a:p>
          <a:p>
            <a:r>
              <a:rPr lang="en-US" dirty="0"/>
              <a:t>The existing requirements for arc-fault circuit-interrupter (AFCI) protection of branch-circuit extensions or modifications in dwelling units have been expanded to include dormitories. The same hazards exist in dormitories. AFCI protection in dormitories is expanded to include all outlets and devices in dormitory bathrooms. </a:t>
            </a:r>
          </a:p>
          <a:p>
            <a:endParaRPr lang="en-US" dirty="0"/>
          </a:p>
          <a:p>
            <a:r>
              <a:rPr lang="en-US" dirty="0"/>
              <a:t>210.12(C) Guest Rooms and  Guest Suites</a:t>
            </a:r>
          </a:p>
          <a:p>
            <a:endParaRPr lang="en-US" dirty="0"/>
          </a:p>
          <a:p>
            <a:r>
              <a:rPr lang="en-US" dirty="0"/>
              <a:t> New subdivision (C), Guest Rooms and Guest Suites, has been added to Section 210.12. All 120V, single-phase, 15A and 20A branch circuits supplying outlets and devices installed in guest rooms and suites of hotels and motels must be protected by any of the AFCI methods listed in 210.12(A)(1) through (6). This new AFCI requirement applies to all guest rooms and suites </a:t>
            </a:r>
            <a:r>
              <a:rPr lang="en-US" b="1" dirty="0"/>
              <a:t>without regard to cooking provisions</a:t>
            </a:r>
            <a:r>
              <a:rPr lang="en-US" dirty="0"/>
              <a:t>. </a:t>
            </a:r>
          </a:p>
          <a:p>
            <a:endParaRPr lang="en-US" dirty="0"/>
          </a:p>
          <a:p>
            <a:r>
              <a:rPr lang="en-US" dirty="0"/>
              <a:t>It applies in new construction or in existing homes where branch-circuit wiring is modified, replaced, or extended greater than six feet if no other outlets or devices are added.</a:t>
            </a:r>
          </a:p>
        </p:txBody>
      </p:sp>
      <p:sp>
        <p:nvSpPr>
          <p:cNvPr id="4" name="Slide Number Placeholder 3"/>
          <p:cNvSpPr>
            <a:spLocks noGrp="1"/>
          </p:cNvSpPr>
          <p:nvPr>
            <p:ph type="sldNum" sz="quarter" idx="10"/>
          </p:nvPr>
        </p:nvSpPr>
        <p:spPr/>
        <p:txBody>
          <a:bodyPr/>
          <a:lstStyle/>
          <a:p>
            <a:fld id="{A4567DE4-C692-EA4E-A8A2-66FE96976FE2}" type="slidenum">
              <a:rPr lang="en-US" smtClean="0"/>
              <a:pPr/>
              <a:t>33</a:t>
            </a:fld>
            <a:endParaRPr lang="en-US" dirty="0"/>
          </a:p>
        </p:txBody>
      </p:sp>
    </p:spTree>
    <p:extLst>
      <p:ext uri="{BB962C8B-B14F-4D97-AF65-F5344CB8AC3E}">
        <p14:creationId xmlns:p14="http://schemas.microsoft.com/office/powerpoint/2010/main" val="304874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GFCI protects people. Circuit breakers and AFCI protect equipment.</a:t>
            </a:r>
          </a:p>
        </p:txBody>
      </p:sp>
      <p:sp>
        <p:nvSpPr>
          <p:cNvPr id="4" name="Slide Number Placeholder 3"/>
          <p:cNvSpPr>
            <a:spLocks noGrp="1"/>
          </p:cNvSpPr>
          <p:nvPr>
            <p:ph type="sldNum" sz="quarter" idx="5"/>
          </p:nvPr>
        </p:nvSpPr>
        <p:spPr/>
        <p:txBody>
          <a:bodyPr/>
          <a:lstStyle/>
          <a:p>
            <a:fld id="{A4567DE4-C692-EA4E-A8A2-66FE96976FE2}" type="slidenum">
              <a:rPr lang="en-US" smtClean="0"/>
              <a:pPr/>
              <a:t>34</a:t>
            </a:fld>
            <a:endParaRPr lang="en-US" dirty="0"/>
          </a:p>
        </p:txBody>
      </p:sp>
    </p:spTree>
    <p:extLst>
      <p:ext uri="{BB962C8B-B14F-4D97-AF65-F5344CB8AC3E}">
        <p14:creationId xmlns:p14="http://schemas.microsoft.com/office/powerpoint/2010/main" val="1948161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NFPA70E -2009 110.7 (A) Electrical Safety Program references ANSI Z10 in FPN No. 2.</a:t>
            </a:r>
          </a:p>
          <a:p>
            <a:r>
              <a:rPr lang="en-US" dirty="0"/>
              <a:t>ANSI Z10 provides a framework for establishing a comprehensive electrical safety program as a component of an employer’s occupational safety and health program.</a:t>
            </a:r>
          </a:p>
        </p:txBody>
      </p:sp>
      <p:sp>
        <p:nvSpPr>
          <p:cNvPr id="4" name="Slide Number Placeholder 3"/>
          <p:cNvSpPr>
            <a:spLocks noGrp="1"/>
          </p:cNvSpPr>
          <p:nvPr>
            <p:ph type="sldNum" sz="quarter" idx="10"/>
          </p:nvPr>
        </p:nvSpPr>
        <p:spPr/>
        <p:txBody>
          <a:bodyPr/>
          <a:lstStyle/>
          <a:p>
            <a:fld id="{A380BA28-BFBE-42B4-B1E4-EF909869C9EF}" type="slidenum">
              <a:rPr lang="en-US" smtClean="0"/>
              <a:pPr/>
              <a:t>35</a:t>
            </a:fld>
            <a:endParaRPr lang="en-US"/>
          </a:p>
        </p:txBody>
      </p:sp>
    </p:spTree>
    <p:extLst>
      <p:ext uri="{BB962C8B-B14F-4D97-AF65-F5344CB8AC3E}">
        <p14:creationId xmlns:p14="http://schemas.microsoft.com/office/powerpoint/2010/main" val="926546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http://www.pdsinc.biz/universal-circuit-breaker-rrs/</a:t>
            </a:r>
          </a:p>
          <a:p>
            <a:r>
              <a:rPr lang="en-US" dirty="0"/>
              <a:t>Elimination - Removing the hazard at its source</a:t>
            </a:r>
          </a:p>
          <a:p>
            <a:r>
              <a:rPr lang="en-US" dirty="0"/>
              <a:t>Substitution - Replacing a severe hazard with a less severe one</a:t>
            </a:r>
          </a:p>
          <a:p>
            <a:r>
              <a:rPr lang="en-US" dirty="0"/>
              <a:t>Engineering Controls - Blocking the hazard from affecting employees. Remote racking reduces</a:t>
            </a:r>
            <a:r>
              <a:rPr lang="en-US" baseline="0" dirty="0"/>
              <a:t> risk without human intervention.</a:t>
            </a:r>
            <a:endParaRPr lang="en-US" dirty="0"/>
          </a:p>
        </p:txBody>
      </p:sp>
      <p:sp>
        <p:nvSpPr>
          <p:cNvPr id="4" name="Slide Number Placeholder 3"/>
          <p:cNvSpPr>
            <a:spLocks noGrp="1"/>
          </p:cNvSpPr>
          <p:nvPr>
            <p:ph type="sldNum" sz="quarter" idx="10"/>
          </p:nvPr>
        </p:nvSpPr>
        <p:spPr/>
        <p:txBody>
          <a:bodyPr/>
          <a:lstStyle/>
          <a:p>
            <a:fld id="{462B73BB-9AFF-45BC-A818-530AB7AEF725}" type="slidenum">
              <a:rPr lang="en-US" smtClean="0"/>
              <a:t>37</a:t>
            </a:fld>
            <a:endParaRPr lang="en-US" dirty="0"/>
          </a:p>
        </p:txBody>
      </p:sp>
    </p:spTree>
    <p:extLst>
      <p:ext uri="{BB962C8B-B14F-4D97-AF65-F5344CB8AC3E}">
        <p14:creationId xmlns:p14="http://schemas.microsoft.com/office/powerpoint/2010/main" val="3184790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Management Support</a:t>
            </a:r>
            <a:r>
              <a:rPr lang="en-US" dirty="0">
                <a:effectLst/>
              </a:rPr>
              <a:t>—Safety experts agree that management support is key in an effective safety committee. In addition to providing resources, management should be involved in setting the goals and objectives of the committee. Management support can come in a number of ways including the following: </a:t>
            </a:r>
          </a:p>
          <a:p>
            <a:r>
              <a:rPr lang="en-US" dirty="0">
                <a:effectLst/>
              </a:rPr>
              <a:t>Setting a good example by following established safety rules </a:t>
            </a:r>
          </a:p>
          <a:p>
            <a:r>
              <a:rPr lang="en-US" dirty="0">
                <a:effectLst/>
              </a:rPr>
              <a:t>Emphasizing health and safety issues through meetings, training, and signage</a:t>
            </a:r>
          </a:p>
          <a:p>
            <a:r>
              <a:rPr lang="en-US" dirty="0">
                <a:effectLst/>
              </a:rPr>
              <a:t>Strictly enforcing safety policies recommended by the safety committee </a:t>
            </a:r>
          </a:p>
          <a:p>
            <a:r>
              <a:rPr lang="en-US" b="1" dirty="0">
                <a:effectLst/>
              </a:rPr>
              <a:t>Cross-Company Committee Makeup</a:t>
            </a:r>
            <a:r>
              <a:rPr lang="en-US" dirty="0">
                <a:effectLst/>
              </a:rPr>
              <a:t>—To be effective, the safety committee should include members of all departments or divisions within the organization, including labor, management, and a representative from human resources to help ensure that everyone is represented fairly.  </a:t>
            </a:r>
          </a:p>
          <a:p>
            <a:r>
              <a:rPr lang="en-US" b="1" dirty="0">
                <a:effectLst/>
              </a:rPr>
              <a:t>Clear Committee Goals</a:t>
            </a:r>
            <a:r>
              <a:rPr lang="en-US" dirty="0">
                <a:effectLst/>
              </a:rPr>
              <a:t>—Before beginning work, the committee must have a clear set of objectives and a detailed list of functions. Ideally, the committee should have a charter that describes exactly what it plans to accomplish and the limits of its authority. This document should detail the following: </a:t>
            </a:r>
          </a:p>
          <a:p>
            <a:r>
              <a:rPr lang="en-US" dirty="0">
                <a:effectLst/>
              </a:rPr>
              <a:t>Specific makeup of the committee </a:t>
            </a:r>
          </a:p>
          <a:p>
            <a:r>
              <a:rPr lang="en-US" dirty="0">
                <a:effectLst/>
              </a:rPr>
              <a:t>Primary functions including inspections, auditing, training, and more </a:t>
            </a:r>
          </a:p>
          <a:p>
            <a:r>
              <a:rPr lang="en-US" dirty="0">
                <a:effectLst/>
              </a:rPr>
              <a:t>Schedules for committee meetings and programs </a:t>
            </a:r>
          </a:p>
          <a:p>
            <a:r>
              <a:rPr lang="en-US" dirty="0">
                <a:effectLst/>
              </a:rPr>
              <a:t>Committee outputs including reports, policy handbooks, recommendations, and so on </a:t>
            </a:r>
          </a:p>
        </p:txBody>
      </p:sp>
      <p:sp>
        <p:nvSpPr>
          <p:cNvPr id="4" name="Slide Number Placeholder 3"/>
          <p:cNvSpPr>
            <a:spLocks noGrp="1"/>
          </p:cNvSpPr>
          <p:nvPr>
            <p:ph type="sldNum" sz="quarter" idx="10"/>
          </p:nvPr>
        </p:nvSpPr>
        <p:spPr/>
        <p:txBody>
          <a:bodyPr/>
          <a:lstStyle/>
          <a:p>
            <a:fld id="{A380BA28-BFBE-42B4-B1E4-EF909869C9EF}" type="slidenum">
              <a:rPr lang="en-US" smtClean="0"/>
              <a:pPr/>
              <a:t>38</a:t>
            </a:fld>
            <a:endParaRPr lang="en-US"/>
          </a:p>
        </p:txBody>
      </p:sp>
    </p:spTree>
    <p:extLst>
      <p:ext uri="{BB962C8B-B14F-4D97-AF65-F5344CB8AC3E}">
        <p14:creationId xmlns:p14="http://schemas.microsoft.com/office/powerpoint/2010/main" val="4070333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in Section 130.1(A)(2) of NFPA 70E</a:t>
            </a:r>
          </a:p>
          <a:p>
            <a:r>
              <a:rPr lang="en-US" dirty="0"/>
              <a:t>(2) Infeasibility. Energized work shall be permitted where the employer can demonstrate that the task to be performed is infeasible in a deenergized state due to equipment design or operational limitations.</a:t>
            </a:r>
          </a:p>
          <a:p>
            <a:endParaRPr lang="en-US" dirty="0"/>
          </a:p>
          <a:p>
            <a:r>
              <a:rPr lang="en-US" dirty="0"/>
              <a:t>The code allows exceptions, but don’t take the easy</a:t>
            </a:r>
            <a:r>
              <a:rPr lang="en-US" baseline="0" dirty="0"/>
              <a:t> way out!</a:t>
            </a:r>
          </a:p>
        </p:txBody>
      </p:sp>
      <p:sp>
        <p:nvSpPr>
          <p:cNvPr id="4" name="Slide Number Placeholder 3"/>
          <p:cNvSpPr>
            <a:spLocks noGrp="1"/>
          </p:cNvSpPr>
          <p:nvPr>
            <p:ph type="sldNum" sz="quarter" idx="10"/>
          </p:nvPr>
        </p:nvSpPr>
        <p:spPr/>
        <p:txBody>
          <a:bodyPr/>
          <a:lstStyle/>
          <a:p>
            <a:fld id="{A380BA28-BFBE-42B4-B1E4-EF909869C9EF}" type="slidenum">
              <a:rPr lang="en-US" smtClean="0"/>
              <a:pPr/>
              <a:t>39</a:t>
            </a:fld>
            <a:endParaRPr lang="en-US"/>
          </a:p>
        </p:txBody>
      </p:sp>
    </p:spTree>
    <p:extLst>
      <p:ext uri="{BB962C8B-B14F-4D97-AF65-F5344CB8AC3E}">
        <p14:creationId xmlns:p14="http://schemas.microsoft.com/office/powerpoint/2010/main" val="2025926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a signed checklist, but really is more of</a:t>
            </a:r>
            <a:r>
              <a:rPr lang="en-US" baseline="0" dirty="0"/>
              <a:t> an audit. People typically can’t be relied on to follow the practices precisely. Work gets in the way (productions schedules, </a:t>
            </a:r>
            <a:r>
              <a:rPr lang="en-US" baseline="0" dirty="0" err="1"/>
              <a:t>etc</a:t>
            </a:r>
            <a:r>
              <a:rPr lang="en-US" baseline="0" dirty="0"/>
              <a:t>)! Safety audits keep the issue in the forefront.</a:t>
            </a:r>
          </a:p>
          <a:p>
            <a:endParaRPr lang="en-US" baseline="0" dirty="0"/>
          </a:p>
          <a:p>
            <a:r>
              <a:rPr lang="en-US" baseline="0" dirty="0"/>
              <a:t>Train employees every three years.</a:t>
            </a:r>
          </a:p>
          <a:p>
            <a:endParaRPr lang="en-US" baseline="0" dirty="0"/>
          </a:p>
        </p:txBody>
      </p:sp>
      <p:sp>
        <p:nvSpPr>
          <p:cNvPr id="4" name="Slide Number Placeholder 3"/>
          <p:cNvSpPr>
            <a:spLocks noGrp="1"/>
          </p:cNvSpPr>
          <p:nvPr>
            <p:ph type="sldNum" sz="quarter" idx="10"/>
          </p:nvPr>
        </p:nvSpPr>
        <p:spPr/>
        <p:txBody>
          <a:bodyPr/>
          <a:lstStyle/>
          <a:p>
            <a:fld id="{462B73BB-9AFF-45BC-A818-530AB7AEF725}" type="slidenum">
              <a:rPr lang="en-US" smtClean="0"/>
              <a:t>40</a:t>
            </a:fld>
            <a:endParaRPr lang="en-US" dirty="0"/>
          </a:p>
        </p:txBody>
      </p:sp>
    </p:spTree>
    <p:extLst>
      <p:ext uri="{BB962C8B-B14F-4D97-AF65-F5344CB8AC3E}">
        <p14:creationId xmlns:p14="http://schemas.microsoft.com/office/powerpoint/2010/main" val="618221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2015 version of the NFPA 70E standard adds the requirement that such a qualified person shall demonstrate the ability to use—and not just be familiar with the proper use of—the following:</a:t>
            </a:r>
          </a:p>
          <a:p>
            <a:endParaRPr lang="en-US" dirty="0"/>
          </a:p>
          <a:p>
            <a:pPr marL="171450" indent="-171450">
              <a:buFont typeface="Arial" panose="020B0604020202020204" pitchFamily="34" charset="0"/>
              <a:buChar char="•"/>
            </a:pPr>
            <a:r>
              <a:rPr lang="en-US" dirty="0"/>
              <a:t>Special precautionary techniques</a:t>
            </a:r>
          </a:p>
          <a:p>
            <a:pPr marL="171450" indent="-171450">
              <a:buFont typeface="Arial" panose="020B0604020202020204" pitchFamily="34" charset="0"/>
              <a:buChar char="•"/>
            </a:pPr>
            <a:r>
              <a:rPr lang="en-US" dirty="0"/>
              <a:t>PPE including arc flash suits</a:t>
            </a:r>
          </a:p>
          <a:p>
            <a:pPr marL="171450" indent="-171450">
              <a:buFont typeface="Arial" panose="020B0604020202020204" pitchFamily="34" charset="0"/>
              <a:buChar char="•"/>
            </a:pPr>
            <a:r>
              <a:rPr lang="en-US" dirty="0"/>
              <a:t>Insulating and shielding materials</a:t>
            </a:r>
          </a:p>
          <a:p>
            <a:pPr marL="171450" indent="-171450">
              <a:buFont typeface="Arial" panose="020B0604020202020204" pitchFamily="34" charset="0"/>
              <a:buChar char="•"/>
            </a:pPr>
            <a:r>
              <a:rPr lang="en-US" dirty="0"/>
              <a:t>Insulated tools and test equipment</a:t>
            </a:r>
          </a:p>
          <a:p>
            <a:pPr marL="171450" indent="-171450">
              <a:buFont typeface="Arial" panose="020B0604020202020204" pitchFamily="34" charset="0"/>
              <a:buChar char="•"/>
            </a:pPr>
            <a:endParaRPr lang="en-US" dirty="0"/>
          </a:p>
          <a:p>
            <a:r>
              <a:rPr lang="en-US" baseline="0" dirty="0"/>
              <a:t>Written document that you assessed the hazards.</a:t>
            </a:r>
            <a:endParaRPr lang="en-US" dirty="0"/>
          </a:p>
        </p:txBody>
      </p:sp>
      <p:sp>
        <p:nvSpPr>
          <p:cNvPr id="4" name="Slide Number Placeholder 3"/>
          <p:cNvSpPr>
            <a:spLocks noGrp="1"/>
          </p:cNvSpPr>
          <p:nvPr>
            <p:ph type="sldNum" sz="quarter" idx="10"/>
          </p:nvPr>
        </p:nvSpPr>
        <p:spPr/>
        <p:txBody>
          <a:bodyPr/>
          <a:lstStyle/>
          <a:p>
            <a:fld id="{462B73BB-9AFF-45BC-A818-530AB7AEF725}" type="slidenum">
              <a:rPr lang="en-US" smtClean="0"/>
              <a:t>41</a:t>
            </a:fld>
            <a:endParaRPr lang="en-US" dirty="0"/>
          </a:p>
        </p:txBody>
      </p:sp>
    </p:spTree>
    <p:extLst>
      <p:ext uri="{BB962C8B-B14F-4D97-AF65-F5344CB8AC3E}">
        <p14:creationId xmlns:p14="http://schemas.microsoft.com/office/powerpoint/2010/main" val="3593624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for worst case scenarios. How to extract people from accident site. Don’t wait until</a:t>
            </a:r>
            <a:r>
              <a:rPr lang="en-US" baseline="0" dirty="0"/>
              <a:t> it happens.</a:t>
            </a:r>
            <a:endParaRPr lang="en-US" dirty="0"/>
          </a:p>
        </p:txBody>
      </p:sp>
      <p:sp>
        <p:nvSpPr>
          <p:cNvPr id="4" name="Slide Number Placeholder 3"/>
          <p:cNvSpPr>
            <a:spLocks noGrp="1"/>
          </p:cNvSpPr>
          <p:nvPr>
            <p:ph type="sldNum" sz="quarter" idx="10"/>
          </p:nvPr>
        </p:nvSpPr>
        <p:spPr/>
        <p:txBody>
          <a:bodyPr/>
          <a:lstStyle/>
          <a:p>
            <a:fld id="{462B73BB-9AFF-45BC-A818-530AB7AEF725}" type="slidenum">
              <a:rPr lang="en-US" smtClean="0"/>
              <a:t>43</a:t>
            </a:fld>
            <a:endParaRPr lang="en-US" dirty="0"/>
          </a:p>
        </p:txBody>
      </p:sp>
    </p:spTree>
    <p:extLst>
      <p:ext uri="{BB962C8B-B14F-4D97-AF65-F5344CB8AC3E}">
        <p14:creationId xmlns:p14="http://schemas.microsoft.com/office/powerpoint/2010/main" val="2314746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8299" fontAlgn="base">
              <a:spcBef>
                <a:spcPct val="30000"/>
              </a:spcBef>
              <a:spcAft>
                <a:spcPct val="0"/>
              </a:spcAft>
              <a:defRPr/>
            </a:pPr>
            <a:r>
              <a:rPr lang="en-US" sz="1700" dirty="0"/>
              <a:t>"I Fought the Law (and the Law Won)." - Bobby Fuller, 1965 </a:t>
            </a:r>
          </a:p>
          <a:p>
            <a:pPr marL="0" lvl="1" defTabSz="928299" fontAlgn="base">
              <a:spcBef>
                <a:spcPct val="30000"/>
              </a:spcBef>
              <a:spcAft>
                <a:spcPct val="0"/>
              </a:spcAft>
              <a:defRPr/>
            </a:pPr>
            <a:endParaRPr lang="en-US" sz="1700" dirty="0"/>
          </a:p>
          <a:p>
            <a:pPr marL="0" lvl="1" defTabSz="928299" fontAlgn="base">
              <a:spcBef>
                <a:spcPct val="30000"/>
              </a:spcBef>
              <a:spcAft>
                <a:spcPct val="0"/>
              </a:spcAft>
              <a:defRPr/>
            </a:pPr>
            <a:r>
              <a:rPr lang="en-US" sz="1700" dirty="0"/>
              <a:t>Employees working in areas where there are potential electrical hazards shall be provided with, and shall use, electrical protective equipment that is appropriate for the specific parts of the body to be protected and for the work to be performed.</a:t>
            </a:r>
          </a:p>
          <a:p>
            <a:pPr marL="0" lvl="1" defTabSz="928299" fontAlgn="base">
              <a:spcBef>
                <a:spcPct val="30000"/>
              </a:spcBef>
              <a:spcAft>
                <a:spcPct val="0"/>
              </a:spcAft>
              <a:defRPr/>
            </a:pPr>
            <a:endParaRPr lang="en-US" sz="1700" dirty="0"/>
          </a:p>
          <a:p>
            <a:pPr marL="0" lvl="1" defTabSz="928299" fontAlgn="base">
              <a:spcBef>
                <a:spcPct val="30000"/>
              </a:spcBef>
              <a:spcAft>
                <a:spcPct val="0"/>
              </a:spcAft>
              <a:defRPr/>
            </a:pPr>
            <a:r>
              <a:rPr lang="en-US" sz="1700" dirty="0"/>
              <a:t>No</a:t>
            </a:r>
            <a:r>
              <a:rPr lang="en-US" sz="1700" baseline="0" dirty="0"/>
              <a:t> shortcuts. Accidents occur very quickly.</a:t>
            </a:r>
            <a:endParaRPr lang="en-US" sz="1700"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44</a:t>
            </a:fld>
            <a:endParaRPr lang="en-US"/>
          </a:p>
        </p:txBody>
      </p:sp>
    </p:spTree>
    <p:extLst>
      <p:ext uri="{BB962C8B-B14F-4D97-AF65-F5344CB8AC3E}">
        <p14:creationId xmlns:p14="http://schemas.microsoft.com/office/powerpoint/2010/main" val="333682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Light" charset="0"/>
                <a:ea typeface="+mn-ea"/>
                <a:cs typeface="+mn-cs"/>
              </a:rPr>
              <a:t>Three electrical metrics are involved in shock and burns: voltage, current, and resistance. Electrical voltage provides the push or force that moves current through a circuit against resistance.  It is like water behind a dam. The higher the dam water level. </a:t>
            </a:r>
            <a:r>
              <a:rPr lang="en-US" b="0" baseline="0" dirty="0"/>
              <a:t>the more force behind the water that is released. </a:t>
            </a:r>
            <a:r>
              <a:rPr lang="en-US" sz="1200" b="0" i="0" kern="1200" dirty="0">
                <a:solidFill>
                  <a:schemeClr val="tx1"/>
                </a:solidFill>
                <a:effectLst/>
                <a:latin typeface="Calibri Light" charset="0"/>
                <a:ea typeface="+mn-ea"/>
                <a:cs typeface="+mn-cs"/>
              </a:rPr>
              <a:t>Your car battery provides 12V, your electrical outlet 120V, and your electric clothes dryer 240V. </a:t>
            </a:r>
            <a:r>
              <a:rPr lang="en-US" dirty="0"/>
              <a:t>Sometimes high voltages lead to additional injuries. High voltages can cause violent muscular contractions. You may lose your balance and fall, which can cause injury or even death if you fall into machinery that can crush you. </a:t>
            </a:r>
          </a:p>
        </p:txBody>
      </p:sp>
      <p:sp>
        <p:nvSpPr>
          <p:cNvPr id="4" name="Slide Number Placeholder 3"/>
          <p:cNvSpPr>
            <a:spLocks noGrp="1"/>
          </p:cNvSpPr>
          <p:nvPr>
            <p:ph type="sldNum" sz="quarter" idx="10"/>
          </p:nvPr>
        </p:nvSpPr>
        <p:spPr/>
        <p:txBody>
          <a:bodyPr/>
          <a:lstStyle/>
          <a:p>
            <a:fld id="{462B73BB-9AFF-45BC-A818-530AB7AEF725}" type="slidenum">
              <a:rPr lang="en-US" smtClean="0"/>
              <a:t>5</a:t>
            </a:fld>
            <a:endParaRPr lang="en-US" dirty="0"/>
          </a:p>
        </p:txBody>
      </p:sp>
    </p:spTree>
    <p:extLst>
      <p:ext uri="{BB962C8B-B14F-4D97-AF65-F5344CB8AC3E}">
        <p14:creationId xmlns:p14="http://schemas.microsoft.com/office/powerpoint/2010/main" val="4282439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8299" fontAlgn="base">
              <a:spcBef>
                <a:spcPct val="30000"/>
              </a:spcBef>
              <a:spcAft>
                <a:spcPct val="0"/>
              </a:spcAft>
              <a:defRPr/>
            </a:pPr>
            <a:endParaRPr lang="en-US" sz="1700"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45</a:t>
            </a:fld>
            <a:endParaRPr lang="en-US"/>
          </a:p>
        </p:txBody>
      </p:sp>
    </p:spTree>
    <p:extLst>
      <p:ext uri="{BB962C8B-B14F-4D97-AF65-F5344CB8AC3E}">
        <p14:creationId xmlns:p14="http://schemas.microsoft.com/office/powerpoint/2010/main" val="1442012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8299" fontAlgn="base">
              <a:spcBef>
                <a:spcPct val="30000"/>
              </a:spcBef>
              <a:spcAft>
                <a:spcPct val="0"/>
              </a:spcAft>
              <a:defRPr/>
            </a:pPr>
            <a:endParaRPr lang="en-US" sz="1700"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46</a:t>
            </a:fld>
            <a:endParaRPr lang="en-US"/>
          </a:p>
        </p:txBody>
      </p:sp>
    </p:spTree>
    <p:extLst>
      <p:ext uri="{BB962C8B-B14F-4D97-AF65-F5344CB8AC3E}">
        <p14:creationId xmlns:p14="http://schemas.microsoft.com/office/powerpoint/2010/main" val="1744740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Never Assume Electrical Safety Series is a collection of advanced safety awareness video modules created for electricians, safety directors, construction professionals and facilities managers. From job planning to proper PPE, this video program is a must for anyone working with or near electricity.</a:t>
            </a:r>
          </a:p>
          <a:p>
            <a:endParaRPr lang="en-US" dirty="0"/>
          </a:p>
          <a:p>
            <a:r>
              <a:rPr lang="en-US" dirty="0"/>
              <a:t>ARC FLASH AWARENESS</a:t>
            </a:r>
          </a:p>
          <a:p>
            <a:r>
              <a:rPr lang="en-US" dirty="0"/>
              <a:t>Information (first-person </a:t>
            </a:r>
            <a:r>
              <a:rPr lang="en-US" dirty="0" err="1"/>
              <a:t>testemonials</a:t>
            </a:r>
            <a:r>
              <a:rPr lang="en-US" dirty="0"/>
              <a:t>) and Discussion Topics for Electrical Workers</a:t>
            </a:r>
          </a:p>
          <a:p>
            <a:endParaRPr lang="en-US" dirty="0"/>
          </a:p>
          <a:p>
            <a:r>
              <a:rPr lang="en-US" sz="1200" b="0" i="0" kern="1200" dirty="0">
                <a:solidFill>
                  <a:schemeClr val="tx1"/>
                </a:solidFill>
                <a:effectLst/>
                <a:latin typeface="+mn-lt"/>
                <a:ea typeface="+mn-ea"/>
                <a:cs typeface="+mn-cs"/>
              </a:rPr>
              <a:t>Since its inception in Toronto in September 1991, the IEEE IAS Electrical Safety Workshop has provided the premier international forum to enable and accelerate change in the electrical safety culture and pushing the envelope on what is possible in preventing workplace injuries from electrical hazards.</a:t>
            </a:r>
            <a:endParaRPr lang="en-US" dirty="0"/>
          </a:p>
        </p:txBody>
      </p:sp>
      <p:sp>
        <p:nvSpPr>
          <p:cNvPr id="4" name="Slide Number Placeholder 3"/>
          <p:cNvSpPr>
            <a:spLocks noGrp="1"/>
          </p:cNvSpPr>
          <p:nvPr>
            <p:ph type="sldNum" sz="quarter" idx="10"/>
          </p:nvPr>
        </p:nvSpPr>
        <p:spPr/>
        <p:txBody>
          <a:bodyPr/>
          <a:lstStyle/>
          <a:p>
            <a:fld id="{462B73BB-9AFF-45BC-A818-530AB7AEF725}" type="slidenum">
              <a:rPr lang="en-US" smtClean="0"/>
              <a:t>47</a:t>
            </a:fld>
            <a:endParaRPr lang="en-US" dirty="0"/>
          </a:p>
        </p:txBody>
      </p:sp>
    </p:spTree>
    <p:extLst>
      <p:ext uri="{BB962C8B-B14F-4D97-AF65-F5344CB8AC3E}">
        <p14:creationId xmlns:p14="http://schemas.microsoft.com/office/powerpoint/2010/main" val="529000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Light" charset="0"/>
                <a:ea typeface="+mn-ea"/>
                <a:cs typeface="+mn-cs"/>
              </a:rPr>
              <a:t>Q – Can I trim the bushes and weeds from my transformers myself?  </a:t>
            </a:r>
          </a:p>
          <a:p>
            <a:r>
              <a:rPr lang="en-US" sz="1200" b="0" i="0" kern="1200" dirty="0">
                <a:solidFill>
                  <a:schemeClr val="tx1"/>
                </a:solidFill>
                <a:effectLst/>
                <a:latin typeface="Calibri Light" charset="0"/>
                <a:ea typeface="+mn-ea"/>
                <a:cs typeface="+mn-cs"/>
              </a:rPr>
              <a:t>A – If it’s a PSE&amp;G owned transformer, please be safe and call 1-855-249-7734 and schedule a maintenance visit by PSE&amp;G (No Charge during business hours)</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Q – How far away must I be from an energized power line?</a:t>
            </a:r>
          </a:p>
          <a:p>
            <a:r>
              <a:rPr lang="en-US" sz="1200" b="0" i="0" kern="1200" dirty="0">
                <a:solidFill>
                  <a:schemeClr val="tx1"/>
                </a:solidFill>
                <a:effectLst/>
                <a:latin typeface="Calibri Light" charset="0"/>
                <a:ea typeface="+mn-ea"/>
                <a:cs typeface="+mn-cs"/>
              </a:rPr>
              <a:t>A – OSHA requires a minimum distance of 10 feet from any power line, energized or not. That includes location of scaffolding.</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Q – How many devices can I safely connect to a standard 120V outlet?</a:t>
            </a:r>
          </a:p>
          <a:p>
            <a:r>
              <a:rPr lang="en-US" sz="1200" b="0" i="0" kern="1200" dirty="0">
                <a:solidFill>
                  <a:schemeClr val="tx1"/>
                </a:solidFill>
                <a:effectLst/>
                <a:latin typeface="Calibri Light" charset="0"/>
                <a:ea typeface="+mn-ea"/>
                <a:cs typeface="+mn-cs"/>
              </a:rPr>
              <a:t>A – Most receptacles are protected by a 15 AMP breaker.  Generally, add up the Wattages of all the devices (using device nameplate data) to ensure they do not total in excess of 1800 Watts (120V x 15A single phase = Wattage)</a:t>
            </a:r>
          </a:p>
          <a:p>
            <a:endParaRPr lang="en-US" dirty="0"/>
          </a:p>
          <a:p>
            <a:r>
              <a:rPr lang="en-US" dirty="0"/>
              <a:t>What is the difference between OSHA and NFPA 70E requirements?</a:t>
            </a:r>
          </a:p>
          <a:p>
            <a:r>
              <a:rPr lang="en-US" dirty="0"/>
              <a:t>OSHA enforces workplace safety under the law, but the OSHA electrical safety standards are not prescriptive. The requirements of NFPA 70E are prescriptive, but are not mandated by law; however, they are considered to be the minimum  consensus requirements for safe electrical work procedures, and OSHA may use them as the basis for issuing citations.</a:t>
            </a:r>
          </a:p>
        </p:txBody>
      </p:sp>
      <p:sp>
        <p:nvSpPr>
          <p:cNvPr id="4" name="Slide Number Placeholder 3"/>
          <p:cNvSpPr>
            <a:spLocks noGrp="1"/>
          </p:cNvSpPr>
          <p:nvPr>
            <p:ph type="sldNum" sz="quarter" idx="5"/>
          </p:nvPr>
        </p:nvSpPr>
        <p:spPr/>
        <p:txBody>
          <a:bodyPr/>
          <a:lstStyle/>
          <a:p>
            <a:pPr defTabSz="465887" fontAlgn="base">
              <a:spcBef>
                <a:spcPct val="0"/>
              </a:spcBef>
              <a:spcAft>
                <a:spcPct val="0"/>
              </a:spcAft>
              <a:defRPr/>
            </a:pPr>
            <a:fld id="{71D89A67-E169-4FC1-9180-51ABD0C0267F}" type="slidenum">
              <a:rPr lang="en-US">
                <a:solidFill>
                  <a:prstClr val="black"/>
                </a:solidFill>
                <a:latin typeface="Calibri" charset="0"/>
                <a:ea typeface="ＭＳ Ｐゴシック" charset="-128"/>
              </a:rPr>
              <a:pPr defTabSz="465887" fontAlgn="base">
                <a:spcBef>
                  <a:spcPct val="0"/>
                </a:spcBef>
                <a:spcAft>
                  <a:spcPct val="0"/>
                </a:spcAft>
                <a:defRPr/>
              </a:pPr>
              <a:t>48</a:t>
            </a:fld>
            <a:endParaRPr lang="en-US">
              <a:solidFill>
                <a:prstClr val="black"/>
              </a:solidFill>
              <a:latin typeface="Calibri" charset="0"/>
              <a:ea typeface="ＭＳ Ｐゴシック" charset="-128"/>
            </a:endParaRPr>
          </a:p>
        </p:txBody>
      </p:sp>
    </p:spTree>
    <p:extLst>
      <p:ext uri="{BB962C8B-B14F-4D97-AF65-F5344CB8AC3E}">
        <p14:creationId xmlns:p14="http://schemas.microsoft.com/office/powerpoint/2010/main" val="184632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Light" charset="0"/>
                <a:ea typeface="+mn-ea"/>
                <a:cs typeface="+mn-cs"/>
              </a:rPr>
              <a:t>Current is the flow of electrical charge measured in amperes.  </a:t>
            </a:r>
            <a:r>
              <a:rPr lang="en-US" dirty="0"/>
              <a:t>Current is like water flow through a pipe. It is proportional to the voltage.</a:t>
            </a:r>
            <a:r>
              <a:rPr lang="en-US" baseline="0" dirty="0"/>
              <a:t> Resistance reduces current flow, but produces heating.</a:t>
            </a:r>
          </a:p>
          <a:p>
            <a:r>
              <a:rPr lang="en-US" sz="1200" b="0" i="0" kern="1200" dirty="0">
                <a:solidFill>
                  <a:schemeClr val="tx1"/>
                </a:solidFill>
                <a:effectLst/>
                <a:latin typeface="Calibri Light" charset="0"/>
                <a:ea typeface="+mn-ea"/>
                <a:cs typeface="+mn-cs"/>
              </a:rPr>
              <a:t>It is related to voltage and resistance as follows:</a:t>
            </a:r>
          </a:p>
          <a:p>
            <a:r>
              <a:rPr lang="en-US" sz="1200" b="0" i="0" kern="1200" dirty="0">
                <a:solidFill>
                  <a:schemeClr val="tx1"/>
                </a:solidFill>
                <a:effectLst/>
                <a:latin typeface="Calibri Light" charset="0"/>
                <a:ea typeface="+mn-ea"/>
                <a:cs typeface="+mn-cs"/>
              </a:rPr>
              <a:t>Electric current = Voltage/Resistance</a:t>
            </a:r>
          </a:p>
          <a:p>
            <a:r>
              <a:rPr lang="en-US" sz="1200" b="0" i="0" kern="1200" dirty="0">
                <a:solidFill>
                  <a:schemeClr val="tx1"/>
                </a:solidFill>
                <a:effectLst/>
                <a:latin typeface="Calibri Light" charset="0"/>
                <a:ea typeface="+mn-ea"/>
                <a:cs typeface="+mn-cs"/>
              </a:rPr>
              <a:t>Both lower voltage and high resistance restricts current flow. </a:t>
            </a:r>
          </a:p>
          <a:p>
            <a:endParaRPr lang="en-US" baseline="0" dirty="0"/>
          </a:p>
          <a:p>
            <a:r>
              <a:rPr lang="en-US" sz="1200" b="0" i="0" kern="1200" dirty="0">
                <a:solidFill>
                  <a:schemeClr val="tx1"/>
                </a:solidFill>
                <a:effectLst/>
                <a:latin typeface="Calibri Light" charset="0"/>
                <a:ea typeface="+mn-ea"/>
                <a:cs typeface="+mn-cs"/>
              </a:rPr>
              <a:t>Resistance (low conductivity) is the opposition to the flow of electric current measured in ohms. Materials with low conductivity like rubber, wood and plastics have high electrical resistance (&gt;1,000 ohms). Our bodies have very high resistance: 1,000 ohms with wet skin and 100,000 ohms for dry skin.</a:t>
            </a:r>
          </a:p>
          <a:p>
            <a:endParaRPr lang="en-US" dirty="0"/>
          </a:p>
          <a:p>
            <a:r>
              <a:rPr lang="en-US" sz="1200" b="0" i="0" kern="1200" dirty="0">
                <a:solidFill>
                  <a:schemeClr val="tx1"/>
                </a:solidFill>
                <a:effectLst/>
                <a:latin typeface="Calibri Light" charset="0"/>
                <a:ea typeface="+mn-ea"/>
                <a:cs typeface="+mn-cs"/>
              </a:rPr>
              <a:t>Using our formula above for electrical outlet voltage (120V) and wet skin resistance (1,000 ohms) indicates painful shock and possible death from current flow. Per the chart on the next page.</a:t>
            </a:r>
            <a:endParaRPr lang="en-US" dirty="0"/>
          </a:p>
        </p:txBody>
      </p:sp>
      <p:sp>
        <p:nvSpPr>
          <p:cNvPr id="4" name="Slide Number Placeholder 3"/>
          <p:cNvSpPr>
            <a:spLocks noGrp="1"/>
          </p:cNvSpPr>
          <p:nvPr>
            <p:ph type="sldNum" sz="quarter" idx="10"/>
          </p:nvPr>
        </p:nvSpPr>
        <p:spPr/>
        <p:txBody>
          <a:bodyPr/>
          <a:lstStyle/>
          <a:p>
            <a:fld id="{A4567DE4-C692-EA4E-A8A2-66FE96976FE2}" type="slidenum">
              <a:rPr lang="en-US" smtClean="0"/>
              <a:pPr/>
              <a:t>6</a:t>
            </a:fld>
            <a:endParaRPr lang="en-US" dirty="0"/>
          </a:p>
        </p:txBody>
      </p:sp>
    </p:spTree>
    <p:extLst>
      <p:ext uri="{BB962C8B-B14F-4D97-AF65-F5344CB8AC3E}">
        <p14:creationId xmlns:p14="http://schemas.microsoft.com/office/powerpoint/2010/main" val="193366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Light" charset="0"/>
                <a:ea typeface="+mn-ea"/>
                <a:cs typeface="+mn-cs"/>
              </a:rPr>
              <a:t>Our heart operates on electrical impulses and is very susceptible to current flow. Even a few thousandths of an ampere (milliamps) flow across our chest can be painful or even deadly. The following chart shows the effects of different amounts of current flow through our body.</a:t>
            </a:r>
            <a:endParaRPr lang="en-US" dirty="0"/>
          </a:p>
          <a:p>
            <a:endParaRPr lang="en-US" dirty="0"/>
          </a:p>
          <a:p>
            <a:r>
              <a:rPr lang="en-US" dirty="0"/>
              <a:t>A current flow of 120 ma for one second produces extremely</a:t>
            </a:r>
            <a:r>
              <a:rPr lang="en-US" baseline="0" dirty="0"/>
              <a:t> painful shock!! One amp (1,000 ma) can certainly kill you.</a:t>
            </a:r>
            <a:endParaRPr lang="en-US" dirty="0"/>
          </a:p>
        </p:txBody>
      </p:sp>
      <p:sp>
        <p:nvSpPr>
          <p:cNvPr id="4" name="Slide Number Placeholder 3"/>
          <p:cNvSpPr>
            <a:spLocks noGrp="1"/>
          </p:cNvSpPr>
          <p:nvPr>
            <p:ph type="sldNum" sz="quarter" idx="10"/>
          </p:nvPr>
        </p:nvSpPr>
        <p:spPr/>
        <p:txBody>
          <a:bodyPr/>
          <a:lstStyle/>
          <a:p>
            <a:fld id="{A380BA28-BFBE-42B4-B1E4-EF909869C9EF}" type="slidenum">
              <a:rPr lang="en-US" smtClean="0"/>
              <a:pPr/>
              <a:t>7</a:t>
            </a:fld>
            <a:endParaRPr lang="en-US"/>
          </a:p>
        </p:txBody>
      </p:sp>
    </p:spTree>
    <p:extLst>
      <p:ext uri="{BB962C8B-B14F-4D97-AF65-F5344CB8AC3E}">
        <p14:creationId xmlns:p14="http://schemas.microsoft.com/office/powerpoint/2010/main" val="142837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magnitude and duration, the current flow path is critical. The person using the circular saw experiences current flow across their chest which is deadly. Not that they are using no PPE (gloves, glasses or helmet).</a:t>
            </a:r>
          </a:p>
          <a:p>
            <a:r>
              <a:rPr lang="en-US" dirty="0"/>
              <a:t>A severe shock can cause much more damage to the body than is </a:t>
            </a:r>
            <a:r>
              <a:rPr lang="en-US" b="1" dirty="0"/>
              <a:t>visible</a:t>
            </a:r>
            <a:r>
              <a:rPr lang="en-US" dirty="0"/>
              <a:t>. A person may suffer internal bleeding and destruction of tissues, nerves, and muscles. Sometimes the hidden injuries caused by electrical shock result in a delayed death. Shock is often only the beginning of a chain of events. Even if the electrical current is too small to cause injury, your reaction to the shock may cause you to fall, resulting in bruises, broken bones, or even death.</a:t>
            </a:r>
          </a:p>
        </p:txBody>
      </p:sp>
      <p:sp>
        <p:nvSpPr>
          <p:cNvPr id="4" name="Slide Number Placeholder 3"/>
          <p:cNvSpPr>
            <a:spLocks noGrp="1"/>
          </p:cNvSpPr>
          <p:nvPr>
            <p:ph type="sldNum" sz="quarter" idx="10"/>
          </p:nvPr>
        </p:nvSpPr>
        <p:spPr/>
        <p:txBody>
          <a:bodyPr/>
          <a:lstStyle/>
          <a:p>
            <a:fld id="{A380BA28-BFBE-42B4-B1E4-EF909869C9EF}" type="slidenum">
              <a:rPr lang="en-US" smtClean="0"/>
              <a:pPr/>
              <a:t>8</a:t>
            </a:fld>
            <a:endParaRPr lang="en-US"/>
          </a:p>
        </p:txBody>
      </p:sp>
    </p:spTree>
    <p:extLst>
      <p:ext uri="{BB962C8B-B14F-4D97-AF65-F5344CB8AC3E}">
        <p14:creationId xmlns:p14="http://schemas.microsoft.com/office/powerpoint/2010/main" val="191138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40% of fatalities are from</a:t>
            </a:r>
            <a:r>
              <a:rPr lang="en-US" baseline="0" dirty="0"/>
              <a:t> contact with overhead lines (ladders, scaffolding, </a:t>
            </a:r>
            <a:r>
              <a:rPr lang="en-US" baseline="0" dirty="0" err="1"/>
              <a:t>etc</a:t>
            </a:r>
            <a:r>
              <a:rPr lang="en-US" baseline="0" dirty="0"/>
              <a:t>). # 1 cause of electrical fatalities. Most utility distribution lines are </a:t>
            </a:r>
            <a:r>
              <a:rPr lang="en-US" baseline="0" dirty="0" err="1"/>
              <a:t>uninsulated</a:t>
            </a:r>
            <a:r>
              <a:rPr lang="en-US" baseline="0" dirty="0"/>
              <a:t>. </a:t>
            </a:r>
            <a:endParaRPr lang="en-US" dirty="0"/>
          </a:p>
        </p:txBody>
      </p:sp>
      <p:sp>
        <p:nvSpPr>
          <p:cNvPr id="4" name="Slide Number Placeholder 3"/>
          <p:cNvSpPr>
            <a:spLocks noGrp="1"/>
          </p:cNvSpPr>
          <p:nvPr>
            <p:ph type="sldNum" sz="quarter" idx="10"/>
          </p:nvPr>
        </p:nvSpPr>
        <p:spPr/>
        <p:txBody>
          <a:bodyPr/>
          <a:lstStyle/>
          <a:p>
            <a:fld id="{462B73BB-9AFF-45BC-A818-530AB7AEF725}" type="slidenum">
              <a:rPr lang="en-US" smtClean="0"/>
              <a:t>10</a:t>
            </a:fld>
            <a:endParaRPr lang="en-US" dirty="0"/>
          </a:p>
        </p:txBody>
      </p:sp>
    </p:spTree>
    <p:extLst>
      <p:ext uri="{BB962C8B-B14F-4D97-AF65-F5344CB8AC3E}">
        <p14:creationId xmlns:p14="http://schemas.microsoft.com/office/powerpoint/2010/main" val="425442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Amperage</a:t>
            </a:r>
          </a:p>
        </p:txBody>
      </p:sp>
      <p:sp>
        <p:nvSpPr>
          <p:cNvPr id="4" name="Slide Number Placeholder 3"/>
          <p:cNvSpPr>
            <a:spLocks noGrp="1"/>
          </p:cNvSpPr>
          <p:nvPr>
            <p:ph type="sldNum" sz="quarter" idx="10"/>
          </p:nvPr>
        </p:nvSpPr>
        <p:spPr/>
        <p:txBody>
          <a:bodyPr/>
          <a:lstStyle/>
          <a:p>
            <a:fld id="{A4567DE4-C692-EA4E-A8A2-66FE96976FE2}" type="slidenum">
              <a:rPr lang="en-US" smtClean="0"/>
              <a:pPr/>
              <a:t>11</a:t>
            </a:fld>
            <a:endParaRPr lang="en-US" dirty="0"/>
          </a:p>
        </p:txBody>
      </p:sp>
    </p:spTree>
    <p:extLst>
      <p:ext uri="{BB962C8B-B14F-4D97-AF65-F5344CB8AC3E}">
        <p14:creationId xmlns:p14="http://schemas.microsoft.com/office/powerpoint/2010/main" val="35593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8306" y="2832847"/>
            <a:ext cx="4522694" cy="1165412"/>
          </a:xfrm>
          <a:prstGeom prst="rect">
            <a:avLst/>
          </a:prstGeom>
        </p:spPr>
        <p:txBody>
          <a:bodyPr anchor="ctr" anchorCtr="0"/>
          <a:lstStyle>
            <a:lvl1pPr algn="l">
              <a:lnSpc>
                <a:spcPct val="100000"/>
              </a:lnSpc>
              <a:defRPr sz="18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78306" y="4329953"/>
            <a:ext cx="4522694" cy="340902"/>
          </a:xfrm>
          <a:prstGeom prst="rect">
            <a:avLst/>
          </a:prstGeom>
        </p:spPr>
        <p:txBody>
          <a:bodyPr/>
          <a:lstStyle>
            <a:lvl1pPr marL="0" indent="0" algn="l">
              <a:buNone/>
              <a:defRPr sz="1800" b="0" i="0" baseline="0">
                <a:solidFill>
                  <a:schemeClr val="bg1"/>
                </a:solidFill>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5865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baseline="0">
                <a:solidFill>
                  <a:srgbClr val="8DC73F"/>
                </a:solidFill>
              </a:defRPr>
            </a:lvl1pPr>
          </a:lstStyle>
          <a:p>
            <a:r>
              <a:rPr lang="en-US" dirty="0"/>
              <a:t>Click to edit Master title style</a:t>
            </a:r>
          </a:p>
        </p:txBody>
      </p:sp>
      <p:sp>
        <p:nvSpPr>
          <p:cNvPr id="3" name="Picture Placeholder 2"/>
          <p:cNvSpPr>
            <a:spLocks noGrp="1"/>
          </p:cNvSpPr>
          <p:nvPr>
            <p:ph type="pic" idx="1"/>
          </p:nvPr>
        </p:nvSpPr>
        <p:spPr>
          <a:xfrm>
            <a:off x="3887788" y="1245140"/>
            <a:ext cx="4629150" cy="4615910"/>
          </a:xfrm>
          <a:prstGeom prst="rect">
            <a:avLst/>
          </a:prstGeom>
        </p:spPr>
        <p:txBody>
          <a:bodyPr/>
          <a:lstStyle>
            <a:lvl1pPr marL="0" indent="0">
              <a:buNone/>
              <a:defRPr sz="3200" b="0" i="0">
                <a:latin typeface="Calibri Ligh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b="0" i="0" baseline="0">
                <a:solidFill>
                  <a:schemeClr val="tx1">
                    <a:lumMod val="50000"/>
                    <a:lumOff val="50000"/>
                  </a:schemeClr>
                </a:solidFill>
                <a:latin typeface="Calibri Light"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C285D72-FCEA-6345-B2BF-24FF1DFF6038}" type="slidenum">
              <a:rPr lang="en-US" smtClean="0"/>
              <a:t>‹#›</a:t>
            </a:fld>
            <a:endParaRPr lang="en-US"/>
          </a:p>
        </p:txBody>
      </p:sp>
    </p:spTree>
    <p:extLst>
      <p:ext uri="{BB962C8B-B14F-4D97-AF65-F5344CB8AC3E}">
        <p14:creationId xmlns:p14="http://schemas.microsoft.com/office/powerpoint/2010/main" val="36682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C285D72-FCEA-6345-B2BF-24FF1DFF6038}" type="slidenum">
              <a:rPr lang="en-US" smtClean="0"/>
              <a:t>‹#›</a:t>
            </a:fld>
            <a:endParaRPr lang="en-US"/>
          </a:p>
        </p:txBody>
      </p:sp>
      <p:sp>
        <p:nvSpPr>
          <p:cNvPr id="7" name="Title 6"/>
          <p:cNvSpPr>
            <a:spLocks noGrp="1"/>
          </p:cNvSpPr>
          <p:nvPr>
            <p:ph type="title"/>
          </p:nvPr>
        </p:nvSpPr>
        <p:spPr>
          <a:xfrm>
            <a:off x="628650" y="573932"/>
            <a:ext cx="7886700" cy="719847"/>
          </a:xfrm>
          <a:prstGeom prst="rect">
            <a:avLst/>
          </a:prstGeom>
        </p:spPr>
        <p:txBody>
          <a:bodyPr/>
          <a:lstStyle>
            <a:lvl1pPr>
              <a:defRPr sz="3000" baseline="0">
                <a:solidFill>
                  <a:srgbClr val="8DC73F"/>
                </a:solidFill>
              </a:defRPr>
            </a:lvl1pPr>
          </a:lstStyle>
          <a:p>
            <a:r>
              <a:rPr lang="en-US"/>
              <a:t>Click to edit Master title style</a:t>
            </a:r>
          </a:p>
        </p:txBody>
      </p:sp>
      <p:sp>
        <p:nvSpPr>
          <p:cNvPr id="9" name="Picture Placeholder 8"/>
          <p:cNvSpPr>
            <a:spLocks noGrp="1"/>
          </p:cNvSpPr>
          <p:nvPr>
            <p:ph type="pic" sz="quarter" idx="13"/>
          </p:nvPr>
        </p:nvSpPr>
        <p:spPr>
          <a:xfrm>
            <a:off x="628650" y="1508125"/>
            <a:ext cx="2435225" cy="4251325"/>
          </a:xfrm>
          <a:prstGeom prst="rect">
            <a:avLst/>
          </a:prstGeom>
        </p:spPr>
        <p:txBody>
          <a:bodyPr/>
          <a:lstStyle>
            <a:lvl1pPr>
              <a:defRPr b="0" i="0">
                <a:latin typeface="Calibri Light" charset="0"/>
              </a:defRPr>
            </a:lvl1pPr>
          </a:lstStyle>
          <a:p>
            <a:endParaRPr lang="en-US" dirty="0"/>
          </a:p>
        </p:txBody>
      </p:sp>
      <p:sp>
        <p:nvSpPr>
          <p:cNvPr id="10" name="Picture Placeholder 8"/>
          <p:cNvSpPr>
            <a:spLocks noGrp="1"/>
          </p:cNvSpPr>
          <p:nvPr>
            <p:ph type="pic" sz="quarter" idx="14"/>
          </p:nvPr>
        </p:nvSpPr>
        <p:spPr>
          <a:xfrm>
            <a:off x="3354387" y="1508122"/>
            <a:ext cx="2435225" cy="4251325"/>
          </a:xfrm>
          <a:prstGeom prst="rect">
            <a:avLst/>
          </a:prstGeom>
        </p:spPr>
        <p:txBody>
          <a:bodyPr/>
          <a:lstStyle>
            <a:lvl1pPr>
              <a:defRPr b="0" i="0">
                <a:latin typeface="Calibri Light" charset="0"/>
              </a:defRPr>
            </a:lvl1pPr>
          </a:lstStyle>
          <a:p>
            <a:endParaRPr lang="en-US" dirty="0"/>
          </a:p>
        </p:txBody>
      </p:sp>
      <p:sp>
        <p:nvSpPr>
          <p:cNvPr id="11" name="Picture Placeholder 8"/>
          <p:cNvSpPr>
            <a:spLocks noGrp="1"/>
          </p:cNvSpPr>
          <p:nvPr>
            <p:ph type="pic" sz="quarter" idx="15"/>
          </p:nvPr>
        </p:nvSpPr>
        <p:spPr>
          <a:xfrm>
            <a:off x="6080125" y="1508123"/>
            <a:ext cx="2435225" cy="4251325"/>
          </a:xfrm>
          <a:prstGeom prst="rect">
            <a:avLst/>
          </a:prstGeom>
        </p:spPr>
        <p:txBody>
          <a:bodyPr/>
          <a:lstStyle>
            <a:lvl1pPr>
              <a:defRPr b="0" i="0">
                <a:latin typeface="Calibri Light" charset="0"/>
              </a:defRPr>
            </a:lvl1pPr>
          </a:lstStyle>
          <a:p>
            <a:endParaRPr lang="en-US" dirty="0"/>
          </a:p>
        </p:txBody>
      </p:sp>
    </p:spTree>
    <p:extLst>
      <p:ext uri="{BB962C8B-B14F-4D97-AF65-F5344CB8AC3E}">
        <p14:creationId xmlns:p14="http://schemas.microsoft.com/office/powerpoint/2010/main" val="73533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19952" y="2850641"/>
            <a:ext cx="6021092" cy="1232115"/>
          </a:xfrm>
          <a:prstGeom prst="rect">
            <a:avLst/>
          </a:prstGeom>
        </p:spPr>
        <p:txBody>
          <a:bodyPr anchor="ctr" anchorCtr="0"/>
          <a:lstStyle>
            <a:lvl1pPr algn="l" fontAlgn="auto">
              <a:lnSpc>
                <a:spcPct val="100000"/>
              </a:lnSpc>
              <a:defRPr sz="3000" baseline="0"/>
            </a:lvl1pPr>
          </a:lstStyle>
          <a:p>
            <a:r>
              <a:rPr lang="en-US" dirty="0"/>
              <a:t>Click to edit Master title style</a:t>
            </a:r>
          </a:p>
        </p:txBody>
      </p:sp>
    </p:spTree>
    <p:extLst>
      <p:ext uri="{BB962C8B-B14F-4D97-AF65-F5344CB8AC3E}">
        <p14:creationId xmlns:p14="http://schemas.microsoft.com/office/powerpoint/2010/main" val="2058331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1800" baseline="0"/>
            </a:lvl1pPr>
            <a:lvl2pPr>
              <a:defRPr sz="1800" baseline="0"/>
            </a:lvl2pPr>
            <a:lvl3pPr>
              <a:defRPr sz="1800" baseline="0"/>
            </a:lvl3pPr>
            <a:lvl4pPr>
              <a:defRPr sz="1800" baseline="0"/>
            </a:lvl4pPr>
            <a:lvl5pP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6203952"/>
            <a:ext cx="2392456" cy="365125"/>
          </a:xfrm>
          <a:prstGeom prst="rect">
            <a:avLst/>
          </a:prstGeom>
        </p:spPr>
        <p:txBody>
          <a:bodyPr/>
          <a:lstStyle/>
          <a:p>
            <a:fld id="{7025C806-BC5F-A845-9999-8F1B65A02363}" type="slidenum">
              <a:rPr lang="en-US" smtClean="0"/>
              <a:t>‹#›</a:t>
            </a:fld>
            <a:endParaRPr lang="en-US"/>
          </a:p>
        </p:txBody>
      </p:sp>
    </p:spTree>
    <p:extLst>
      <p:ext uri="{BB962C8B-B14F-4D97-AF65-F5344CB8AC3E}">
        <p14:creationId xmlns:p14="http://schemas.microsoft.com/office/powerpoint/2010/main" val="1015303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629103"/>
            <a:ext cx="3867150" cy="4547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29104"/>
            <a:ext cx="3867150" cy="4547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28650" y="6203952"/>
            <a:ext cx="2392456" cy="365125"/>
          </a:xfrm>
          <a:prstGeom prst="rect">
            <a:avLst/>
          </a:prstGeom>
        </p:spPr>
        <p:txBody>
          <a:bodyPr/>
          <a:lstStyle/>
          <a:p>
            <a:fld id="{7025C806-BC5F-A845-9999-8F1B65A02363}" type="slidenum">
              <a:rPr lang="en-US" smtClean="0"/>
              <a:t>‹#›</a:t>
            </a:fld>
            <a:endParaRPr lang="en-US"/>
          </a:p>
        </p:txBody>
      </p:sp>
    </p:spTree>
    <p:extLst>
      <p:ext uri="{BB962C8B-B14F-4D97-AF65-F5344CB8AC3E}">
        <p14:creationId xmlns:p14="http://schemas.microsoft.com/office/powerpoint/2010/main" val="611409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28650" y="6203952"/>
            <a:ext cx="2392456" cy="365125"/>
          </a:xfrm>
          <a:prstGeom prst="rect">
            <a:avLst/>
          </a:prstGeom>
        </p:spPr>
        <p:txBody>
          <a:bodyPr/>
          <a:lstStyle/>
          <a:p>
            <a:fld id="{7025C806-BC5F-A845-9999-8F1B65A02363}" type="slidenum">
              <a:rPr lang="en-US" smtClean="0"/>
              <a:t>‹#›</a:t>
            </a:fld>
            <a:endParaRPr lang="en-US"/>
          </a:p>
        </p:txBody>
      </p:sp>
    </p:spTree>
    <p:extLst>
      <p:ext uri="{BB962C8B-B14F-4D97-AF65-F5344CB8AC3E}">
        <p14:creationId xmlns:p14="http://schemas.microsoft.com/office/powerpoint/2010/main" val="24789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28650" y="6203952"/>
            <a:ext cx="2392456" cy="365125"/>
          </a:xfrm>
          <a:prstGeom prst="rect">
            <a:avLst/>
          </a:prstGeom>
        </p:spPr>
        <p:txBody>
          <a:bodyPr/>
          <a:lstStyle/>
          <a:p>
            <a:fld id="{7025C806-BC5F-A845-9999-8F1B65A02363}" type="slidenum">
              <a:rPr lang="en-US" smtClean="0"/>
              <a:t>‹#›</a:t>
            </a:fld>
            <a:endParaRPr lang="en-US"/>
          </a:p>
        </p:txBody>
      </p:sp>
    </p:spTree>
    <p:extLst>
      <p:ext uri="{BB962C8B-B14F-4D97-AF65-F5344CB8AC3E}">
        <p14:creationId xmlns:p14="http://schemas.microsoft.com/office/powerpoint/2010/main" val="273813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28650" y="6203952"/>
            <a:ext cx="2392456" cy="365125"/>
          </a:xfrm>
          <a:prstGeom prst="rect">
            <a:avLst/>
          </a:prstGeom>
        </p:spPr>
        <p:txBody>
          <a:bodyPr/>
          <a:lstStyle/>
          <a:p>
            <a:fld id="{7025C806-BC5F-A845-9999-8F1B65A02363}" type="slidenum">
              <a:rPr lang="en-US" smtClean="0"/>
              <a:t>‹#›</a:t>
            </a:fld>
            <a:endParaRPr lang="en-US"/>
          </a:p>
        </p:txBody>
      </p:sp>
    </p:spTree>
    <p:extLst>
      <p:ext uri="{BB962C8B-B14F-4D97-AF65-F5344CB8AC3E}">
        <p14:creationId xmlns:p14="http://schemas.microsoft.com/office/powerpoint/2010/main" val="2076766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28650" y="6203952"/>
            <a:ext cx="2392456" cy="365125"/>
          </a:xfrm>
          <a:prstGeom prst="rect">
            <a:avLst/>
          </a:prstGeom>
        </p:spPr>
        <p:txBody>
          <a:bodyPr/>
          <a:lstStyle/>
          <a:p>
            <a:fld id="{7025C806-BC5F-A845-9999-8F1B65A02363}" type="slidenum">
              <a:rPr lang="en-US" smtClean="0"/>
              <a:t>‹#›</a:t>
            </a:fld>
            <a:endParaRPr lang="en-US"/>
          </a:p>
        </p:txBody>
      </p:sp>
    </p:spTree>
    <p:extLst>
      <p:ext uri="{BB962C8B-B14F-4D97-AF65-F5344CB8AC3E}">
        <p14:creationId xmlns:p14="http://schemas.microsoft.com/office/powerpoint/2010/main" val="1547641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I_Title">
    <p:spTree>
      <p:nvGrpSpPr>
        <p:cNvPr id="1" name=""/>
        <p:cNvGrpSpPr/>
        <p:nvPr/>
      </p:nvGrpSpPr>
      <p:grpSpPr>
        <a:xfrm>
          <a:off x="0" y="0"/>
          <a:ext cx="0" cy="0"/>
          <a:chOff x="0" y="0"/>
          <a:chExt cx="0" cy="0"/>
        </a:xfrm>
      </p:grpSpPr>
      <p:sp>
        <p:nvSpPr>
          <p:cNvPr id="13" name="Rectangle 12"/>
          <p:cNvSpPr/>
          <p:nvPr/>
        </p:nvSpPr>
        <p:spPr>
          <a:xfrm>
            <a:off x="1426021" y="5486714"/>
            <a:ext cx="7717979" cy="1371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p:nvPr>
        </p:nvSpPr>
        <p:spPr>
          <a:xfrm>
            <a:off x="1417276" y="1923633"/>
            <a:ext cx="6623047" cy="1204306"/>
          </a:xfrm>
          <a:prstGeom prst="rect">
            <a:avLst/>
          </a:prstGeom>
        </p:spPr>
        <p:txBody>
          <a:bodyPr bIns="9144" anchor="b"/>
          <a:lstStyle>
            <a:lvl1pPr>
              <a:defRPr sz="4000">
                <a:solidFill>
                  <a:srgbClr val="F96A1B"/>
                </a:solidFill>
              </a:defRPr>
            </a:lvl1pPr>
          </a:lstStyle>
          <a:p>
            <a:r>
              <a:rPr lang="en-US"/>
              <a:t>Click to edit Master title style</a:t>
            </a:r>
            <a:endParaRPr lang="en-US" dirty="0"/>
          </a:p>
        </p:txBody>
      </p:sp>
      <p:sp>
        <p:nvSpPr>
          <p:cNvPr id="10" name="Subtitle 2"/>
          <p:cNvSpPr>
            <a:spLocks noGrp="1"/>
          </p:cNvSpPr>
          <p:nvPr>
            <p:ph type="subTitle" idx="1"/>
          </p:nvPr>
        </p:nvSpPr>
        <p:spPr>
          <a:xfrm rot="1089">
            <a:off x="1417328" y="3227239"/>
            <a:ext cx="6623003" cy="329259"/>
          </a:xfrm>
          <a:prstGeom prst="rect">
            <a:avLst/>
          </a:prstGeom>
        </p:spPr>
        <p:txBody>
          <a:bodyPr tIns="9144">
            <a:normAutofit/>
          </a:bodyPr>
          <a:lstStyle>
            <a:lvl1pPr marL="0" indent="0" algn="l">
              <a:buNone/>
              <a:defRPr kumimoji="0" lang="en-US" sz="1400" b="0" i="0" u="none" strike="noStrike" kern="1200" cap="all" spc="400" normalizeH="0" baseline="0" noProof="0" dirty="0" smtClean="0">
                <a:ln>
                  <a:noFill/>
                </a:ln>
                <a:solidFill>
                  <a:schemeClr val="tx2"/>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5" name="Rectangle 4"/>
          <p:cNvSpPr/>
          <p:nvPr/>
        </p:nvSpPr>
        <p:spPr>
          <a:xfrm>
            <a:off x="1349465" y="5520911"/>
            <a:ext cx="7810351" cy="13712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a:spLocks noChangeAspect="1"/>
          </p:cNvSpPr>
          <p:nvPr/>
        </p:nvSpPr>
        <p:spPr>
          <a:xfrm>
            <a:off x="25400" y="4155863"/>
            <a:ext cx="2774949" cy="2743200"/>
          </a:xfrm>
          <a:prstGeom prst="rtTriangle">
            <a:avLst/>
          </a:prstGeom>
          <a:solidFill>
            <a:srgbClr val="F95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Isosceles Triangle 3"/>
          <p:cNvSpPr/>
          <p:nvPr/>
        </p:nvSpPr>
        <p:spPr>
          <a:xfrm rot="5400000">
            <a:off x="-699594" y="4788148"/>
            <a:ext cx="2807208" cy="1408020"/>
          </a:xfrm>
          <a:custGeom>
            <a:avLst/>
            <a:gdLst>
              <a:gd name="connsiteX0" fmla="*/ 0 w 2753784"/>
              <a:gd name="connsiteY0" fmla="*/ 1422051 h 1422051"/>
              <a:gd name="connsiteX1" fmla="*/ 1376892 w 2753784"/>
              <a:gd name="connsiteY1" fmla="*/ 0 h 1422051"/>
              <a:gd name="connsiteX2" fmla="*/ 2753784 w 2753784"/>
              <a:gd name="connsiteY2" fmla="*/ 1422051 h 1422051"/>
              <a:gd name="connsiteX3" fmla="*/ 0 w 2753784"/>
              <a:gd name="connsiteY3" fmla="*/ 1422051 h 1422051"/>
              <a:gd name="connsiteX0" fmla="*/ 0 w 2806701"/>
              <a:gd name="connsiteY0" fmla="*/ 1422054 h 1422054"/>
              <a:gd name="connsiteX1" fmla="*/ 1429809 w 2806701"/>
              <a:gd name="connsiteY1" fmla="*/ 0 h 1422054"/>
              <a:gd name="connsiteX2" fmla="*/ 2806701 w 2806701"/>
              <a:gd name="connsiteY2" fmla="*/ 1422051 h 1422054"/>
              <a:gd name="connsiteX3" fmla="*/ 0 w 2806701"/>
              <a:gd name="connsiteY3" fmla="*/ 1422054 h 1422054"/>
            </a:gdLst>
            <a:ahLst/>
            <a:cxnLst>
              <a:cxn ang="0">
                <a:pos x="connsiteX0" y="connsiteY0"/>
              </a:cxn>
              <a:cxn ang="0">
                <a:pos x="connsiteX1" y="connsiteY1"/>
              </a:cxn>
              <a:cxn ang="0">
                <a:pos x="connsiteX2" y="connsiteY2"/>
              </a:cxn>
              <a:cxn ang="0">
                <a:pos x="connsiteX3" y="connsiteY3"/>
              </a:cxn>
            </a:cxnLst>
            <a:rect l="l" t="t" r="r" b="b"/>
            <a:pathLst>
              <a:path w="2806701" h="1422054">
                <a:moveTo>
                  <a:pt x="0" y="1422054"/>
                </a:moveTo>
                <a:lnTo>
                  <a:pt x="1429809" y="0"/>
                </a:lnTo>
                <a:lnTo>
                  <a:pt x="2806701" y="1422051"/>
                </a:lnTo>
                <a:lnTo>
                  <a:pt x="0" y="1422054"/>
                </a:lnTo>
                <a:close/>
              </a:path>
            </a:pathLst>
          </a:custGeom>
          <a:pattFill prst="dkHorz">
            <a:fgClr>
              <a:schemeClr val="accent1"/>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3" name="Picture 2" descr="PSE&amp;G_tag_16_2c_wh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5944" y="5948971"/>
            <a:ext cx="2234259" cy="594380"/>
          </a:xfrm>
          <a:prstGeom prst="rect">
            <a:avLst/>
          </a:prstGeom>
        </p:spPr>
      </p:pic>
    </p:spTree>
    <p:extLst>
      <p:ext uri="{BB962C8B-B14F-4D97-AF65-F5344CB8AC3E}">
        <p14:creationId xmlns:p14="http://schemas.microsoft.com/office/powerpoint/2010/main" val="110378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57200" y="6269264"/>
            <a:ext cx="2133600" cy="365125"/>
          </a:xfrm>
          <a:prstGeom prst="rect">
            <a:avLst/>
          </a:prstGeom>
        </p:spPr>
        <p:txBody>
          <a:bodyPr/>
          <a:lstStyle/>
          <a:p>
            <a:fld id="{940098EA-7FDD-D442-9BA5-F97714E83C4E}" type="slidenum">
              <a:rPr lang="en-US" smtClean="0"/>
              <a:pPr/>
              <a:t>‹#›</a:t>
            </a:fld>
            <a:endParaRPr lang="en-US"/>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1050" baseline="0">
                <a:solidFill>
                  <a:schemeClr val="bg1">
                    <a:lumMod val="50000"/>
                  </a:schemeClr>
                </a:solidFill>
                <a:latin typeface="Verdana" charset="0"/>
              </a:defRPr>
            </a:lvl1pPr>
            <a:lvl2pPr>
              <a:defRPr sz="1050" baseline="0">
                <a:solidFill>
                  <a:schemeClr val="bg1">
                    <a:lumMod val="50000"/>
                  </a:schemeClr>
                </a:solidFill>
                <a:latin typeface="Verdana" charset="0"/>
              </a:defRPr>
            </a:lvl2pPr>
            <a:lvl3pPr>
              <a:defRPr sz="1050" baseline="0">
                <a:solidFill>
                  <a:schemeClr val="bg1">
                    <a:lumMod val="50000"/>
                  </a:schemeClr>
                </a:solidFill>
                <a:latin typeface="Verdana" charset="0"/>
              </a:defRPr>
            </a:lvl3pPr>
            <a:lvl4pPr>
              <a:defRPr sz="1050" baseline="0">
                <a:solidFill>
                  <a:schemeClr val="bg1">
                    <a:lumMod val="50000"/>
                  </a:schemeClr>
                </a:solidFill>
                <a:latin typeface="Verdana" charset="0"/>
              </a:defRPr>
            </a:lvl4pPr>
            <a:lvl5pPr>
              <a:defRPr sz="1050" baseline="0">
                <a:solidFill>
                  <a:schemeClr val="bg1">
                    <a:lumMod val="50000"/>
                  </a:schemeClr>
                </a:solidFill>
                <a:latin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9000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57200" y="6269264"/>
            <a:ext cx="2133600" cy="365125"/>
          </a:xfrm>
          <a:prstGeom prst="rect">
            <a:avLst/>
          </a:prstGeom>
        </p:spPr>
        <p:txBody>
          <a:bodyPr/>
          <a:lstStyle/>
          <a:p>
            <a:fld id="{940098EA-7FDD-D442-9BA5-F97714E83C4E}" type="slidenum">
              <a:rPr lang="en-US" smtClean="0"/>
              <a:pPr/>
              <a:t>‹#›</a:t>
            </a:fld>
            <a:endParaRPr lang="en-US"/>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1050" baseline="0">
                <a:solidFill>
                  <a:schemeClr val="bg1">
                    <a:lumMod val="50000"/>
                  </a:schemeClr>
                </a:solidFill>
                <a:latin typeface="Verdana" charset="0"/>
              </a:defRPr>
            </a:lvl1pPr>
            <a:lvl2pPr>
              <a:defRPr sz="1050" baseline="0">
                <a:solidFill>
                  <a:schemeClr val="bg1">
                    <a:lumMod val="50000"/>
                  </a:schemeClr>
                </a:solidFill>
                <a:latin typeface="Verdana" charset="0"/>
              </a:defRPr>
            </a:lvl2pPr>
            <a:lvl3pPr>
              <a:defRPr sz="1050" baseline="0">
                <a:solidFill>
                  <a:schemeClr val="bg1">
                    <a:lumMod val="50000"/>
                  </a:schemeClr>
                </a:solidFill>
                <a:latin typeface="Verdana" charset="0"/>
              </a:defRPr>
            </a:lvl3pPr>
            <a:lvl4pPr>
              <a:defRPr sz="1050" baseline="0">
                <a:solidFill>
                  <a:schemeClr val="bg1">
                    <a:lumMod val="50000"/>
                  </a:schemeClr>
                </a:solidFill>
                <a:latin typeface="Verdana" charset="0"/>
              </a:defRPr>
            </a:lvl4pPr>
            <a:lvl5pPr>
              <a:defRPr sz="1050" baseline="0">
                <a:solidFill>
                  <a:schemeClr val="bg1">
                    <a:lumMod val="50000"/>
                  </a:schemeClr>
                </a:solidFill>
                <a:latin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867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49" y="2577829"/>
            <a:ext cx="7372351" cy="1116959"/>
          </a:xfrm>
          <a:prstGeom prst="rect">
            <a:avLst/>
          </a:prstGeom>
        </p:spPr>
        <p:txBody>
          <a:bodyPr anchor="b"/>
          <a:lstStyle>
            <a:lvl1pPr algn="l">
              <a:defRPr sz="3000" baseline="0"/>
            </a:lvl1pPr>
          </a:lstStyle>
          <a:p>
            <a:r>
              <a:rPr lang="en-US" dirty="0"/>
              <a:t>Click to edit Master title style</a:t>
            </a:r>
          </a:p>
        </p:txBody>
      </p:sp>
      <p:sp>
        <p:nvSpPr>
          <p:cNvPr id="3" name="Subtitle 2"/>
          <p:cNvSpPr>
            <a:spLocks noGrp="1"/>
          </p:cNvSpPr>
          <p:nvPr>
            <p:ph type="subTitle" idx="1"/>
          </p:nvPr>
        </p:nvSpPr>
        <p:spPr>
          <a:xfrm>
            <a:off x="628649" y="4289897"/>
            <a:ext cx="7960873" cy="1673157"/>
          </a:xfrm>
          <a:prstGeom prst="rect">
            <a:avLst/>
          </a:prstGeom>
        </p:spPr>
        <p:txBody>
          <a:bodyPr/>
          <a:lstStyle>
            <a:lvl1pPr marL="0" indent="0" algn="l">
              <a:buNone/>
              <a:defRPr sz="1800" b="0" i="0" baseline="0">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628649" y="6201544"/>
            <a:ext cx="841563" cy="365125"/>
          </a:xfrm>
        </p:spPr>
        <p:txBody>
          <a:bodyPr/>
          <a:lstStyle/>
          <a:p>
            <a:fld id="{E46555BD-004E-DA4C-B7AB-B80021125BBD}" type="slidenum">
              <a:rPr lang="en-US" smtClean="0"/>
              <a:t>‹#›</a:t>
            </a:fld>
            <a:endParaRPr lang="en-US"/>
          </a:p>
        </p:txBody>
      </p:sp>
    </p:spTree>
    <p:extLst>
      <p:ext uri="{BB962C8B-B14F-4D97-AF65-F5344CB8AC3E}">
        <p14:creationId xmlns:p14="http://schemas.microsoft.com/office/powerpoint/2010/main" val="3566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49" y="1122363"/>
            <a:ext cx="7372351" cy="571966"/>
          </a:xfrm>
          <a:prstGeom prst="rect">
            <a:avLst/>
          </a:prstGeom>
        </p:spPr>
        <p:txBody>
          <a:bodyPr anchor="b"/>
          <a:lstStyle>
            <a:lvl1pPr algn="l">
              <a:defRPr sz="30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28649" y="1954306"/>
            <a:ext cx="7372351" cy="3303494"/>
          </a:xfrm>
          <a:prstGeom prst="rect">
            <a:avLst/>
          </a:prstGeom>
        </p:spPr>
        <p:txBody>
          <a:bodyPr/>
          <a:lstStyle>
            <a:lvl1pPr marL="0" indent="0" algn="l">
              <a:buNone/>
              <a:defRPr sz="1400" b="0" i="0" baseline="0">
                <a:solidFill>
                  <a:schemeClr val="bg1"/>
                </a:solidFill>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628649" y="6212915"/>
            <a:ext cx="2571751" cy="365125"/>
          </a:xfrm>
        </p:spPr>
        <p:txBody>
          <a:bodyPr/>
          <a:lstStyle>
            <a:lvl1pPr algn="l">
              <a:defRPr/>
            </a:lvl1pPr>
          </a:lstStyle>
          <a:p>
            <a:fld id="{C653F9DA-0B8E-4346-91E1-44E29956B341}" type="slidenum">
              <a:rPr lang="en-US" smtClean="0"/>
              <a:pPr/>
              <a:t>‹#›</a:t>
            </a:fld>
            <a:endParaRPr lang="en-US" dirty="0"/>
          </a:p>
        </p:txBody>
      </p:sp>
    </p:spTree>
    <p:extLst>
      <p:ext uri="{BB962C8B-B14F-4D97-AF65-F5344CB8AC3E}">
        <p14:creationId xmlns:p14="http://schemas.microsoft.com/office/powerpoint/2010/main" val="40816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93388"/>
            <a:ext cx="6833695" cy="700392"/>
          </a:xfrm>
          <a:prstGeom prst="rect">
            <a:avLst/>
          </a:prstGeom>
        </p:spPr>
        <p:txBody>
          <a:bodyPr/>
          <a:lstStyle>
            <a:lvl1pPr>
              <a:defRPr sz="3000" baseline="0"/>
            </a:lvl1pPr>
          </a:lstStyle>
          <a:p>
            <a:r>
              <a:rPr lang="en-US"/>
              <a:t>Click to edit Master title style</a:t>
            </a:r>
          </a:p>
        </p:txBody>
      </p:sp>
      <p:sp>
        <p:nvSpPr>
          <p:cNvPr id="3" name="Content Placeholder 2"/>
          <p:cNvSpPr>
            <a:spLocks noGrp="1"/>
          </p:cNvSpPr>
          <p:nvPr>
            <p:ph idx="1"/>
          </p:nvPr>
        </p:nvSpPr>
        <p:spPr>
          <a:xfrm>
            <a:off x="628650" y="1439918"/>
            <a:ext cx="6833695" cy="4737046"/>
          </a:xfrm>
          <a:prstGeom prst="rect">
            <a:avLst/>
          </a:prstGeom>
        </p:spPr>
        <p:txBody>
          <a:bodyPr/>
          <a:lstStyle>
            <a:lvl1pPr marL="228600" indent="-228600">
              <a:buClr>
                <a:srgbClr val="8DC73F"/>
              </a:buClr>
              <a:buSzPct val="78000"/>
              <a:buFont typeface="LucidaGrande" charset="0"/>
              <a:buChar char="▶"/>
              <a:defRPr sz="1800" b="0" i="0" baseline="0">
                <a:latin typeface="Calibri Light" charset="0"/>
              </a:defRPr>
            </a:lvl1pPr>
            <a:lvl2pPr marL="685800" indent="-228600">
              <a:buClr>
                <a:srgbClr val="8DC73F"/>
              </a:buClr>
              <a:buSzPct val="78000"/>
              <a:buFont typeface="LucidaGrande" charset="0"/>
              <a:buChar char="▶"/>
              <a:defRPr sz="1800" b="0" i="0" baseline="0">
                <a:latin typeface="Calibri Light" charset="0"/>
              </a:defRPr>
            </a:lvl2pPr>
            <a:lvl3pPr marL="1143000" indent="-228600">
              <a:buClr>
                <a:srgbClr val="8DC73F"/>
              </a:buClr>
              <a:buSzPct val="78000"/>
              <a:buFont typeface="LucidaGrande" charset="0"/>
              <a:buChar char="▶"/>
              <a:defRPr sz="1800" b="0" i="0" baseline="0">
                <a:latin typeface="Calibri Light" charset="0"/>
              </a:defRPr>
            </a:lvl3pPr>
            <a:lvl4pPr marL="1600200" indent="-228600">
              <a:buClr>
                <a:srgbClr val="8DC73F"/>
              </a:buClr>
              <a:buSzPct val="78000"/>
              <a:buFont typeface="LucidaGrande" charset="0"/>
              <a:buChar char="▶"/>
              <a:defRPr sz="1800" b="0" i="0" baseline="0">
                <a:latin typeface="Calibri Light" charset="0"/>
              </a:defRPr>
            </a:lvl4pPr>
            <a:lvl5pPr marL="2057400" indent="-228600">
              <a:buClr>
                <a:srgbClr val="8DC73F"/>
              </a:buClr>
              <a:buSzPct val="78000"/>
              <a:buFont typeface="LucidaGrande" charset="0"/>
              <a:buChar char="▶"/>
              <a:defRPr sz="1800" b="0" i="0" baseline="0">
                <a:latin typeface="Calibri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639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54476"/>
            <a:ext cx="6910286" cy="739303"/>
          </a:xfrm>
          <a:prstGeom prst="rect">
            <a:avLst/>
          </a:prstGeom>
        </p:spPr>
        <p:txBody>
          <a:bodyPr/>
          <a:lstStyle>
            <a:lvl1pPr>
              <a:defRPr sz="3000" baseline="0"/>
            </a:lvl1pPr>
          </a:lstStyle>
          <a:p>
            <a:r>
              <a:rPr lang="en-US" dirty="0"/>
              <a:t>Click to edit Master title style</a:t>
            </a:r>
          </a:p>
        </p:txBody>
      </p:sp>
      <p:sp>
        <p:nvSpPr>
          <p:cNvPr id="3" name="Content Placeholder 2"/>
          <p:cNvSpPr>
            <a:spLocks noGrp="1"/>
          </p:cNvSpPr>
          <p:nvPr>
            <p:ph sz="half" idx="1"/>
          </p:nvPr>
        </p:nvSpPr>
        <p:spPr>
          <a:xfrm>
            <a:off x="628650" y="1587062"/>
            <a:ext cx="3354771" cy="4589901"/>
          </a:xfrm>
          <a:prstGeom prst="rect">
            <a:avLst/>
          </a:prstGeom>
        </p:spPr>
        <p:txBody>
          <a:bodyPr/>
          <a:lstStyle>
            <a:lvl1pPr marL="228600" indent="-228600">
              <a:buClr>
                <a:srgbClr val="8DC73F"/>
              </a:buClr>
              <a:buSzPct val="78000"/>
              <a:buFont typeface="LucidaGrande" charset="0"/>
              <a:buChar char="▶"/>
              <a:defRPr sz="1800" b="0" i="0" baseline="0">
                <a:latin typeface="Calibri Light" charset="0"/>
              </a:defRPr>
            </a:lvl1pPr>
            <a:lvl2pPr marL="685800" indent="-228600">
              <a:buClr>
                <a:srgbClr val="8DC73F"/>
              </a:buClr>
              <a:buSzPct val="78000"/>
              <a:buFont typeface="LucidaGrande" charset="0"/>
              <a:buChar char="▶"/>
              <a:defRPr sz="1800" b="0" i="0" baseline="0">
                <a:latin typeface="Calibri Light" charset="0"/>
              </a:defRPr>
            </a:lvl2pPr>
            <a:lvl3pPr marL="1143000" indent="-228600">
              <a:buClr>
                <a:srgbClr val="8DC73F"/>
              </a:buClr>
              <a:buSzPct val="78000"/>
              <a:buFont typeface="LucidaGrande" charset="0"/>
              <a:buChar char="▶"/>
              <a:defRPr sz="1800" b="0" i="0" baseline="0">
                <a:latin typeface="Calibri Light" charset="0"/>
              </a:defRPr>
            </a:lvl3pPr>
            <a:lvl4pPr marL="1600200" indent="-228600">
              <a:buClr>
                <a:srgbClr val="8DC73F"/>
              </a:buClr>
              <a:buSzPct val="78000"/>
              <a:buFont typeface="LucidaGrande" charset="0"/>
              <a:buChar char="▶"/>
              <a:defRPr sz="1800" b="0" i="0" baseline="0">
                <a:latin typeface="Calibri Light" charset="0"/>
              </a:defRPr>
            </a:lvl4pPr>
            <a:lvl5pPr marL="2057400" indent="-228600">
              <a:buClr>
                <a:srgbClr val="8DC73F"/>
              </a:buClr>
              <a:buSzPct val="78000"/>
              <a:buFont typeface="LucidaGrande" charset="0"/>
              <a:buChar char="▶"/>
              <a:defRPr sz="1800" b="0" i="0" baseline="0">
                <a:latin typeface="Calibri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159790" y="1587062"/>
            <a:ext cx="3379146" cy="4589901"/>
          </a:xfrm>
          <a:prstGeom prst="rect">
            <a:avLst/>
          </a:prstGeom>
        </p:spPr>
        <p:txBody>
          <a:bodyPr/>
          <a:lstStyle>
            <a:lvl1pPr marL="228600" indent="-228600">
              <a:buClr>
                <a:srgbClr val="8DC73F"/>
              </a:buClr>
              <a:buSzPct val="78000"/>
              <a:buFont typeface="LucidaGrande" charset="0"/>
              <a:buChar char="▶"/>
              <a:defRPr sz="1800" b="0" i="0" baseline="0">
                <a:latin typeface="Calibri Light" charset="0"/>
              </a:defRPr>
            </a:lvl1pPr>
            <a:lvl2pPr marL="685800" indent="-228600">
              <a:buClr>
                <a:srgbClr val="8DC73F"/>
              </a:buClr>
              <a:buSzPct val="78000"/>
              <a:buFont typeface="LucidaGrande" charset="0"/>
              <a:buChar char="▶"/>
              <a:defRPr sz="1800" b="0" i="0" baseline="0">
                <a:latin typeface="Calibri Light" charset="0"/>
              </a:defRPr>
            </a:lvl2pPr>
            <a:lvl3pPr marL="1143000" indent="-228600">
              <a:buClr>
                <a:srgbClr val="8DC73F"/>
              </a:buClr>
              <a:buSzPct val="78000"/>
              <a:buFont typeface="LucidaGrande" charset="0"/>
              <a:buChar char="▶"/>
              <a:defRPr sz="1800" b="0" i="0" baseline="0">
                <a:latin typeface="Calibri Light" charset="0"/>
              </a:defRPr>
            </a:lvl3pPr>
            <a:lvl4pPr marL="1600200" indent="-228600">
              <a:buClr>
                <a:srgbClr val="8DC73F"/>
              </a:buClr>
              <a:buSzPct val="78000"/>
              <a:buFont typeface="LucidaGrande" charset="0"/>
              <a:buChar char="▶"/>
              <a:defRPr sz="1800" b="0" i="0" baseline="0">
                <a:latin typeface="Calibri Light" charset="0"/>
              </a:defRPr>
            </a:lvl4pPr>
            <a:lvl5pPr marL="2057400" indent="-228600">
              <a:buClr>
                <a:srgbClr val="8DC73F"/>
              </a:buClr>
              <a:buSzPct val="78000"/>
              <a:buFont typeface="LucidaGrande" charset="0"/>
              <a:buChar char="▶"/>
              <a:defRPr sz="1800" b="0" i="0" baseline="0">
                <a:latin typeface="Calibri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68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573932"/>
            <a:ext cx="6890831" cy="758757"/>
          </a:xfrm>
          <a:prstGeom prst="rect">
            <a:avLst/>
          </a:prstGeom>
        </p:spPr>
        <p:txBody>
          <a:bodyPr/>
          <a:lstStyle>
            <a:lvl1pPr>
              <a:defRPr sz="3000" baseline="0"/>
            </a:lvl1pPr>
          </a:lstStyle>
          <a:p>
            <a:r>
              <a:rPr lang="en-US"/>
              <a:t>Click to edit Master title style</a:t>
            </a:r>
          </a:p>
        </p:txBody>
      </p:sp>
    </p:spTree>
    <p:extLst>
      <p:ext uri="{BB962C8B-B14F-4D97-AF65-F5344CB8AC3E}">
        <p14:creationId xmlns:p14="http://schemas.microsoft.com/office/powerpoint/2010/main" val="7900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6" descr="SFB_bluebar 15-44-54.png"/>
          <p:cNvPicPr>
            <a:picLocks noChangeAspect="1"/>
          </p:cNvPicPr>
          <p:nvPr userDrawn="1"/>
        </p:nvPicPr>
        <p:blipFill>
          <a:blip r:embed="rId2"/>
          <a:srcRect/>
          <a:stretch>
            <a:fillRect/>
          </a:stretch>
        </p:blipFill>
        <p:spPr bwMode="auto">
          <a:xfrm>
            <a:off x="0" y="6137275"/>
            <a:ext cx="9148763" cy="728663"/>
          </a:xfrm>
          <a:prstGeom prst="rect">
            <a:avLst/>
          </a:prstGeom>
          <a:noFill/>
          <a:ln w="9525">
            <a:noFill/>
            <a:miter lim="800000"/>
            <a:headEnd/>
            <a:tailEnd/>
          </a:ln>
        </p:spPr>
      </p:pic>
      <p:sp>
        <p:nvSpPr>
          <p:cNvPr id="2" name="Title 1"/>
          <p:cNvSpPr>
            <a:spLocks noGrp="1"/>
          </p:cNvSpPr>
          <p:nvPr>
            <p:ph type="title"/>
          </p:nvPr>
        </p:nvSpPr>
        <p:spPr/>
        <p:txBody>
          <a:bodyPr anchor="t"/>
          <a:lstStyle/>
          <a:p>
            <a:r>
              <a:rPr lang="en-US" dirty="0"/>
              <a:t>Click to edit Master title style</a:t>
            </a:r>
          </a:p>
        </p:txBody>
      </p:sp>
      <p:sp>
        <p:nvSpPr>
          <p:cNvPr id="8" name="Chart Placeholder 7"/>
          <p:cNvSpPr>
            <a:spLocks noGrp="1"/>
          </p:cNvSpPr>
          <p:nvPr>
            <p:ph type="chart" sz="quarter" idx="13"/>
          </p:nvPr>
        </p:nvSpPr>
        <p:spPr>
          <a:xfrm>
            <a:off x="457199" y="1670936"/>
            <a:ext cx="8123059" cy="4272190"/>
          </a:xfrm>
        </p:spPr>
        <p:txBody>
          <a:bodyPr rtlCol="0">
            <a:normAutofit/>
          </a:bodyPr>
          <a:lstStyle>
            <a:lvl1pPr>
              <a:buClr>
                <a:srgbClr val="0078C9"/>
              </a:buClr>
              <a:defRPr/>
            </a:lvl1pPr>
          </a:lstStyle>
          <a:p>
            <a:pPr lvl="0"/>
            <a:endParaRPr lang="en-US" noProof="0"/>
          </a:p>
        </p:txBody>
      </p:sp>
      <p:sp>
        <p:nvSpPr>
          <p:cNvPr id="5" name="Date Placeholder 2"/>
          <p:cNvSpPr>
            <a:spLocks noGrp="1"/>
          </p:cNvSpPr>
          <p:nvPr>
            <p:ph type="dt" sz="half" idx="14"/>
          </p:nvPr>
        </p:nvSpPr>
        <p:spPr/>
        <p:txBody>
          <a:bodyPr/>
          <a:lstStyle>
            <a:lvl1pPr>
              <a:defRPr/>
            </a:lvl1pPr>
          </a:lstStyle>
          <a:p>
            <a:fld id="{8F5CBF91-B08D-4C33-9EE4-24C744A6AFFF}" type="datetime1">
              <a:rPr lang="en-US"/>
              <a:pPr/>
              <a:t>10/7/2020</a:t>
            </a:fld>
            <a:endParaRPr lang="en-US"/>
          </a:p>
        </p:txBody>
      </p:sp>
      <p:sp>
        <p:nvSpPr>
          <p:cNvPr id="6" name="Slide Number Placeholder 4"/>
          <p:cNvSpPr>
            <a:spLocks noGrp="1"/>
          </p:cNvSpPr>
          <p:nvPr>
            <p:ph type="sldNum" sz="quarter" idx="15"/>
          </p:nvPr>
        </p:nvSpPr>
        <p:spPr/>
        <p:txBody>
          <a:bodyPr/>
          <a:lstStyle>
            <a:lvl1pPr>
              <a:defRPr/>
            </a:lvl1pPr>
          </a:lstStyle>
          <a:p>
            <a:fld id="{FA19AB69-2D2E-4481-960C-87F2CA5A40E9}" type="slidenum">
              <a:rPr lang="en-US"/>
              <a:pPr/>
              <a:t>‹#›</a:t>
            </a:fld>
            <a:endParaRPr lang="en-US"/>
          </a:p>
        </p:txBody>
      </p:sp>
    </p:spTree>
    <p:extLst>
      <p:ext uri="{BB962C8B-B14F-4D97-AF65-F5344CB8AC3E}">
        <p14:creationId xmlns:p14="http://schemas.microsoft.com/office/powerpoint/2010/main" val="1678090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9645985"/>
      </p:ext>
    </p:extLst>
  </p:cSld>
  <p:clrMap bg1="lt1" tx1="dk1" bg2="lt2" tx2="dk2" accent1="accent1" accent2="accent2" accent3="accent3" accent4="accent4" accent5="accent5" accent6="accent6" hlink="hlink" folHlink="folHlink"/>
  <p:sldLayoutIdLst>
    <p:sldLayoutId id="2147483696"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28649" y="6201544"/>
            <a:ext cx="1406339"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charset="0"/>
              </a:defRPr>
            </a:lvl1pPr>
          </a:lstStyle>
          <a:p>
            <a:fld id="{E46555BD-004E-DA4C-B7AB-B80021125BBD}" type="slidenum">
              <a:rPr lang="en-US" smtClean="0"/>
              <a:pPr/>
              <a:t>‹#›</a:t>
            </a:fld>
            <a:endParaRPr lang="en-US" dirty="0"/>
          </a:p>
        </p:txBody>
      </p:sp>
    </p:spTree>
    <p:extLst>
      <p:ext uri="{BB962C8B-B14F-4D97-AF65-F5344CB8AC3E}">
        <p14:creationId xmlns:p14="http://schemas.microsoft.com/office/powerpoint/2010/main" val="899014137"/>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3000" kern="1200" baseline="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18565" y="6203948"/>
            <a:ext cx="2052917"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charset="0"/>
              </a:defRPr>
            </a:lvl1pPr>
          </a:lstStyle>
          <a:p>
            <a:fld id="{C653F9DA-0B8E-4346-91E1-44E29956B341}" type="slidenum">
              <a:rPr lang="en-US" smtClean="0"/>
              <a:pPr/>
              <a:t>‹#›</a:t>
            </a:fld>
            <a:endParaRPr lang="en-US" dirty="0"/>
          </a:p>
        </p:txBody>
      </p:sp>
    </p:spTree>
    <p:extLst>
      <p:ext uri="{BB962C8B-B14F-4D97-AF65-F5344CB8AC3E}">
        <p14:creationId xmlns:p14="http://schemas.microsoft.com/office/powerpoint/2010/main" val="2035706410"/>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lide Number Placeholder 5"/>
          <p:cNvSpPr txBox="1">
            <a:spLocks/>
          </p:cNvSpPr>
          <p:nvPr userDrawn="1"/>
        </p:nvSpPr>
        <p:spPr>
          <a:xfrm>
            <a:off x="609601" y="6203948"/>
            <a:ext cx="1783977"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tint val="75000"/>
                  </a:schemeClr>
                </a:solidFill>
                <a:latin typeface="Calibri Light"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53F9DA-0B8E-4346-91E1-44E29956B341}" type="slidenum">
              <a:rPr lang="en-US" smtClean="0"/>
              <a:pPr/>
              <a:t>‹#›</a:t>
            </a:fld>
            <a:endParaRPr lang="en-US" dirty="0"/>
          </a:p>
        </p:txBody>
      </p:sp>
    </p:spTree>
    <p:extLst>
      <p:ext uri="{BB962C8B-B14F-4D97-AF65-F5344CB8AC3E}">
        <p14:creationId xmlns:p14="http://schemas.microsoft.com/office/powerpoint/2010/main" val="1486408264"/>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80" r:id="rId3"/>
    <p:sldLayoutId id="2147483713" r:id="rId4"/>
  </p:sldLayoutIdLst>
  <p:hf hdr="0" ftr="0" dt="0"/>
  <p:txStyles>
    <p:titleStyle>
      <a:lvl1pPr algn="l" defTabSz="914400" rtl="0" eaLnBrk="1" latinLnBrk="0" hangingPunct="1">
        <a:lnSpc>
          <a:spcPct val="90000"/>
        </a:lnSpc>
        <a:spcBef>
          <a:spcPct val="0"/>
        </a:spcBef>
        <a:buNone/>
        <a:defRPr sz="4400" kern="1200" baseline="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28650" y="6226784"/>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charset="0"/>
              </a:defRPr>
            </a:lvl1pPr>
          </a:lstStyle>
          <a:p>
            <a:fld id="{9C285D72-FCEA-6345-B2BF-24FF1DFF6038}" type="slidenum">
              <a:rPr lang="en-US" smtClean="0"/>
              <a:pPr/>
              <a:t>‹#›</a:t>
            </a:fld>
            <a:endParaRPr lang="en-US" dirty="0"/>
          </a:p>
        </p:txBody>
      </p:sp>
    </p:spTree>
    <p:extLst>
      <p:ext uri="{BB962C8B-B14F-4D97-AF65-F5344CB8AC3E}">
        <p14:creationId xmlns:p14="http://schemas.microsoft.com/office/powerpoint/2010/main" val="699429607"/>
      </p:ext>
    </p:extLst>
  </p:cSld>
  <p:clrMap bg1="lt1" tx1="dk1" bg2="lt2" tx2="dk2" accent1="accent1" accent2="accent2" accent3="accent3" accent4="accent4" accent5="accent5" accent6="accent6" hlink="hlink" folHlink="folHlink"/>
  <p:sldLayoutIdLst>
    <p:sldLayoutId id="2147483692" r:id="rId1"/>
    <p:sldLayoutId id="214748369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2451394"/>
      </p:ext>
    </p:extLst>
  </p:cSld>
  <p:clrMap bg1="lt1" tx1="dk1" bg2="lt2" tx2="dk2" accent1="accent1" accent2="accent2" accent3="accent3" accent4="accent4" accent5="accent5" accent6="accent6" hlink="hlink" folHlink="folHlink"/>
  <p:sldLayoutIdLst>
    <p:sldLayoutId id="214748370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8856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615858"/>
            <a:ext cx="7886700" cy="45611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628650" y="624002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EBD04-C966-3F4B-8689-2A42A4A2391D}" type="slidenum">
              <a:rPr lang="en-US" smtClean="0"/>
              <a:pPr/>
              <a:t>‹#›</a:t>
            </a:fld>
            <a:endParaRPr lang="en-US"/>
          </a:p>
        </p:txBody>
      </p:sp>
    </p:spTree>
    <p:extLst>
      <p:ext uri="{BB962C8B-B14F-4D97-AF65-F5344CB8AC3E}">
        <p14:creationId xmlns:p14="http://schemas.microsoft.com/office/powerpoint/2010/main" val="1917839558"/>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06" r:id="rId3"/>
    <p:sldLayoutId id="2147483707" r:id="rId4"/>
    <p:sldLayoutId id="2147483708" r:id="rId5"/>
    <p:sldLayoutId id="2147483710" r:id="rId6"/>
  </p:sldLayoutIdLst>
  <p:hf hdr="0" ftr="0" dt="0"/>
  <p:txStyles>
    <p:titleStyle>
      <a:lvl1pPr algn="l" defTabSz="914400" rtl="0" eaLnBrk="1" latinLnBrk="0" hangingPunct="1">
        <a:lnSpc>
          <a:spcPct val="90000"/>
        </a:lnSpc>
        <a:spcBef>
          <a:spcPct val="0"/>
        </a:spcBef>
        <a:buNone/>
        <a:defRPr sz="3000" kern="1200" baseline="0">
          <a:solidFill>
            <a:srgbClr val="8DC73F"/>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DC73F"/>
        </a:buClr>
        <a:buSzPct val="78000"/>
        <a:buFont typeface="LucidaGrande" charset="0"/>
        <a:buChar char="▶"/>
        <a:defRPr sz="1800" b="0" i="0" kern="1200" baseline="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Clr>
          <a:srgbClr val="8DC73F"/>
        </a:buClr>
        <a:buSzPct val="78000"/>
        <a:buFont typeface="LucidaGrande" charset="0"/>
        <a:buChar char="▶"/>
        <a:defRPr sz="1800" b="0" i="0" kern="1200" baseline="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Clr>
          <a:srgbClr val="8DC73F"/>
        </a:buClr>
        <a:buSzPct val="78000"/>
        <a:buFont typeface="LucidaGrande" charset="0"/>
        <a:buChar char="▶"/>
        <a:defRPr sz="1800" b="0" i="0" kern="1200" baseline="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Clr>
          <a:srgbClr val="8DC73F"/>
        </a:buClr>
        <a:buSzPct val="78000"/>
        <a:buFont typeface="LucidaGrande" charset="0"/>
        <a:buChar char="▶"/>
        <a:defRPr sz="1800" b="0" i="0" kern="1200" baseline="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Clr>
          <a:srgbClr val="8DC73F"/>
        </a:buClr>
        <a:buSzPct val="78000"/>
        <a:buFont typeface="LucidaGrande" charset="0"/>
        <a:buChar char="▶"/>
        <a:defRPr sz="1800" b="0" i="0" kern="1200" baseline="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16"/>
          <p:cNvSpPr/>
          <p:nvPr/>
        </p:nvSpPr>
        <p:spPr>
          <a:xfrm>
            <a:off x="0" y="6421120"/>
            <a:ext cx="9144000" cy="4572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pattFill prst="dkHorz">
            <a:fgClr>
              <a:schemeClr val="accent1"/>
            </a:fgClr>
            <a:bgClr>
              <a:schemeClr val="accent1">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8" name="Freeform 17"/>
          <p:cNvSpPr/>
          <p:nvPr/>
        </p:nvSpPr>
        <p:spPr>
          <a:xfrm>
            <a:off x="-2381" y="6322060"/>
            <a:ext cx="2423160" cy="54864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F95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3825874" y="6502648"/>
            <a:ext cx="4784725" cy="274320"/>
          </a:xfrm>
          <a:prstGeom prst="rect">
            <a:avLst/>
          </a:prstGeom>
        </p:spPr>
        <p:txBody>
          <a:bodyPr vert="horz" lIns="0" tIns="0" rIns="0" bIns="0" rtlCol="0" anchor="ctr"/>
          <a:lstStyle>
            <a:lvl1pPr algn="r">
              <a:defRPr sz="1000" cap="all" spc="200" baseline="0">
                <a:solidFill>
                  <a:srgbClr val="FFFFFF"/>
                </a:solidFill>
                <a:latin typeface="+mj-lt"/>
              </a:defRPr>
            </a:lvl1pPr>
          </a:lstStyle>
          <a:p>
            <a:endParaRPr lang="en-US" dirty="0"/>
          </a:p>
        </p:txBody>
      </p:sp>
      <p:sp>
        <p:nvSpPr>
          <p:cNvPr id="15" name="Title Placeholder 14"/>
          <p:cNvSpPr>
            <a:spLocks noGrp="1"/>
          </p:cNvSpPr>
          <p:nvPr>
            <p:ph type="title"/>
          </p:nvPr>
        </p:nvSpPr>
        <p:spPr>
          <a:xfrm>
            <a:off x="594360" y="118872"/>
            <a:ext cx="8229600" cy="914400"/>
          </a:xfrm>
          <a:prstGeom prst="rect">
            <a:avLst/>
          </a:prstGeom>
          <a:noFill/>
        </p:spPr>
        <p:txBody>
          <a:bodyPr vert="horz" lIns="0" tIns="0" rIns="0" bIns="0" rtlCol="0" anchor="b" anchorCtr="0">
            <a:noAutofit/>
          </a:bodyPr>
          <a:lstStyle/>
          <a:p>
            <a:r>
              <a:rPr lang="en-US"/>
              <a:t>Click to edit Master title style</a:t>
            </a:r>
            <a:endParaRPr lang="en-US" dirty="0"/>
          </a:p>
        </p:txBody>
      </p:sp>
      <p:sp>
        <p:nvSpPr>
          <p:cNvPr id="16" name="Text Placeholder 15"/>
          <p:cNvSpPr>
            <a:spLocks noGrp="1"/>
          </p:cNvSpPr>
          <p:nvPr>
            <p:ph type="body" idx="1"/>
          </p:nvPr>
        </p:nvSpPr>
        <p:spPr>
          <a:xfrm>
            <a:off x="594360" y="1234440"/>
            <a:ext cx="8229600" cy="4572000"/>
          </a:xfrm>
          <a:prstGeom prst="rect">
            <a:avLst/>
          </a:prstGeom>
          <a:noFill/>
        </p:spPr>
        <p:txBody>
          <a:bodyPr vert="horz" lIns="0" tIns="0" rIns="0" bIns="0" rtlCol="0">
            <a:no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 name="Delay 2"/>
          <p:cNvSpPr/>
          <p:nvPr/>
        </p:nvSpPr>
        <p:spPr>
          <a:xfrm flipH="1">
            <a:off x="8696960" y="6421120"/>
            <a:ext cx="457200" cy="457200"/>
          </a:xfrm>
          <a:prstGeom prst="flowChartDelay">
            <a:avLst/>
          </a:prstGeom>
          <a:solidFill>
            <a:srgbClr val="797B7E"/>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162F1D00-BD13-4404-86B0-79703945A0A7}" type="slidenum">
              <a:rPr lang="en-US" sz="1200" smtClean="0">
                <a:solidFill>
                  <a:schemeClr val="bg1"/>
                </a:solidFill>
              </a:rPr>
              <a:pPr/>
              <a:t>‹#›</a:t>
            </a:fld>
            <a:endParaRPr lang="en-US" sz="1200" dirty="0">
              <a:solidFill>
                <a:schemeClr val="bg1"/>
              </a:solidFill>
            </a:endParaRPr>
          </a:p>
        </p:txBody>
      </p:sp>
      <p:pic>
        <p:nvPicPr>
          <p:cNvPr id="4" name="Picture 3" descr="PSE&amp;G_16_wh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82" y="6471751"/>
            <a:ext cx="1272342" cy="315978"/>
          </a:xfrm>
          <a:prstGeom prst="rect">
            <a:avLst/>
          </a:prstGeom>
        </p:spPr>
      </p:pic>
    </p:spTree>
  </p:cSld>
  <p:clrMap bg1="lt1" tx1="dk1" bg2="lt2" tx2="dk2" accent1="accent1" accent2="accent2" accent3="accent3" accent4="accent4" accent5="accent5" accent6="accent6" hlink="hlink" folHlink="folHlink"/>
  <p:sldLayoutIdLst>
    <p:sldLayoutId id="2147483896" r:id="rId1"/>
  </p:sldLayoutIdLst>
  <p:hf sldNum="0" hdr="0" ftr="0" dt="0"/>
  <p:txStyles>
    <p:titleStyle>
      <a:lvl1pPr algn="l" defTabSz="914400" rtl="0" eaLnBrk="1" latinLnBrk="0" hangingPunct="1">
        <a:lnSpc>
          <a:spcPts val="3200"/>
        </a:lnSpc>
        <a:spcBef>
          <a:spcPct val="0"/>
        </a:spcBef>
        <a:buNone/>
        <a:defRPr sz="4000" kern="1200" cap="none" baseline="0">
          <a:solidFill>
            <a:srgbClr val="F96A1B"/>
          </a:solidFill>
          <a:latin typeface="+mn-lt"/>
          <a:ea typeface="+mj-ea"/>
          <a:cs typeface="+mj-cs"/>
        </a:defRPr>
      </a:lvl1pPr>
    </p:titleStyle>
    <p:bodyStyle>
      <a:lvl1pPr marL="0" indent="3175" algn="l" defTabSz="914400" rtl="0" eaLnBrk="1" latinLnBrk="0" hangingPunct="1">
        <a:spcBef>
          <a:spcPts val="0"/>
        </a:spcBef>
        <a:spcAft>
          <a:spcPts val="800"/>
        </a:spcAft>
        <a:buFont typeface="Arial" pitchFamily="34" charset="0"/>
        <a:buNone/>
        <a:defRPr sz="2800" b="0" kern="1200">
          <a:solidFill>
            <a:schemeClr val="tx2"/>
          </a:solidFill>
          <a:latin typeface="+mn-lt"/>
          <a:ea typeface="+mn-ea"/>
          <a:cs typeface="+mn-cs"/>
        </a:defRPr>
      </a:lvl1pPr>
      <a:lvl2pPr marL="228600" indent="-228600" algn="l" defTabSz="914400" rtl="0" eaLnBrk="1" latinLnBrk="0" hangingPunct="1">
        <a:spcBef>
          <a:spcPts val="300"/>
        </a:spcBef>
        <a:buClr>
          <a:schemeClr val="accent2"/>
        </a:buClr>
        <a:buFont typeface="Arial"/>
        <a:buChar char="•"/>
        <a:defRPr sz="2400" kern="1200" baseline="0">
          <a:solidFill>
            <a:schemeClr val="tx2"/>
          </a:solidFill>
          <a:latin typeface="+mn-lt"/>
          <a:ea typeface="+mn-ea"/>
          <a:cs typeface="+mn-cs"/>
        </a:defRPr>
      </a:lvl2pPr>
      <a:lvl3pPr marL="411480" indent="-182880" algn="l" defTabSz="914400" rtl="0" eaLnBrk="1" latinLnBrk="0" hangingPunct="1">
        <a:spcBef>
          <a:spcPts val="300"/>
        </a:spcBef>
        <a:buClr>
          <a:schemeClr val="accent2"/>
        </a:buClr>
        <a:buFont typeface="Arial"/>
        <a:buChar char="•"/>
        <a:defRPr sz="2000" kern="1200">
          <a:solidFill>
            <a:schemeClr val="tx2"/>
          </a:solidFill>
          <a:latin typeface="+mn-lt"/>
          <a:ea typeface="+mn-ea"/>
          <a:cs typeface="+mn-cs"/>
        </a:defRPr>
      </a:lvl3pPr>
      <a:lvl4pPr marL="640080" indent="-182880" algn="l" defTabSz="914400" rtl="0" eaLnBrk="1" latinLnBrk="0" hangingPunct="1">
        <a:spcBef>
          <a:spcPts val="300"/>
        </a:spcBef>
        <a:buClr>
          <a:schemeClr val="accent2"/>
        </a:buClr>
        <a:buFont typeface="Arial"/>
        <a:buChar char="•"/>
        <a:defRPr sz="1800" kern="1200">
          <a:solidFill>
            <a:schemeClr val="tx2"/>
          </a:solidFill>
          <a:latin typeface="+mn-lt"/>
          <a:ea typeface="+mn-ea"/>
          <a:cs typeface="+mn-cs"/>
        </a:defRPr>
      </a:lvl4pPr>
      <a:lvl5pPr marL="868680" indent="-182880" algn="l" defTabSz="914400" rtl="0" eaLnBrk="1" latinLnBrk="0" hangingPunct="1">
        <a:spcBef>
          <a:spcPts val="300"/>
        </a:spcBef>
        <a:buClr>
          <a:schemeClr val="accent2"/>
        </a:buClr>
        <a:buFont typeface="Arial"/>
        <a:buChar char="•"/>
        <a:defRPr sz="1600" kern="1200">
          <a:solidFill>
            <a:schemeClr val="tx2"/>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members.questline.com/Article.aspx?articleID=10862"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48.jp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hyperlink" Target="http://members.questline.com/Article.aspx?articleID=10862"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hyperlink" Target="http://members.questline.com/Article.aspx?articleID=10862"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hyperlink" Target="http://members.questline.com/Article.aspx?articleID=10862"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hyperlink" Target="http://members.questline.com/Article.aspx?articleID=10862"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hyperlink" Target="http://www.esfi.org/" TargetMode="External"/><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hyperlink" Target="http://www.ewh.ieee.org/cmte/ias-esw/" TargetMode="External"/><Relationship Id="rId4" Type="http://schemas.openxmlformats.org/officeDocument/2006/relationships/hyperlink" Target="http://www.cdc.gov/niosh/docs/video/2007-116d/"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personalbrandingblog.com/wp-content/uploads/2010/06/question-mark.jpg"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lnSpc>
                <a:spcPts val="4500"/>
              </a:lnSpc>
            </a:pPr>
            <a:r>
              <a:rPr lang="en-US" sz="4000" dirty="0"/>
              <a:t>Electrical Safety</a:t>
            </a:r>
            <a:br>
              <a:rPr lang="en-US" sz="4000" dirty="0"/>
            </a:br>
            <a:r>
              <a:rPr lang="en-US" sz="4000" dirty="0"/>
              <a:t>at Work</a:t>
            </a:r>
          </a:p>
        </p:txBody>
      </p:sp>
      <p:pic>
        <p:nvPicPr>
          <p:cNvPr id="4" name="Picture 3">
            <a:extLst>
              <a:ext uri="{FF2B5EF4-FFF2-40B4-BE49-F238E27FC236}">
                <a16:creationId xmlns:a16="http://schemas.microsoft.com/office/drawing/2014/main" id="{212217FD-D266-49C3-B9DF-B9F27A5B193C}"/>
              </a:ext>
            </a:extLst>
          </p:cNvPr>
          <p:cNvPicPr>
            <a:picLocks noChangeAspect="1"/>
          </p:cNvPicPr>
          <p:nvPr/>
        </p:nvPicPr>
        <p:blipFill>
          <a:blip r:embed="rId3"/>
          <a:stretch>
            <a:fillRect/>
          </a:stretch>
        </p:blipFill>
        <p:spPr>
          <a:xfrm>
            <a:off x="0" y="33013"/>
            <a:ext cx="4141876" cy="641540"/>
          </a:xfrm>
          <a:prstGeom prst="rect">
            <a:avLst/>
          </a:prstGeom>
        </p:spPr>
      </p:pic>
    </p:spTree>
    <p:extLst>
      <p:ext uri="{BB962C8B-B14F-4D97-AF65-F5344CB8AC3E}">
        <p14:creationId xmlns:p14="http://schemas.microsoft.com/office/powerpoint/2010/main" val="11492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790222" y="659935"/>
            <a:ext cx="6623047" cy="641540"/>
          </a:xfrm>
        </p:spPr>
        <p:txBody>
          <a:bodyPr/>
          <a:lstStyle/>
          <a:p>
            <a:pPr eaLnBrk="1" hangingPunct="1"/>
            <a:r>
              <a:rPr lang="en-US" sz="3200" dirty="0"/>
              <a:t>Recognizing Potential Hazards</a:t>
            </a:r>
          </a:p>
        </p:txBody>
      </p:sp>
      <p:sp>
        <p:nvSpPr>
          <p:cNvPr id="242691" name="Rectangle 3"/>
          <p:cNvSpPr>
            <a:spLocks noGrp="1" noChangeArrowheads="1"/>
          </p:cNvSpPr>
          <p:nvPr>
            <p:ph type="subTitle" idx="1"/>
          </p:nvPr>
        </p:nvSpPr>
        <p:spPr>
          <a:xfrm rot="1089">
            <a:off x="790583" y="1464113"/>
            <a:ext cx="5400341" cy="2279937"/>
          </a:xfrm>
        </p:spPr>
        <p:txBody>
          <a:bodyPr>
            <a:normAutofit/>
          </a:bodyPr>
          <a:lstStyle/>
          <a:p>
            <a:pPr marL="0" indent="0">
              <a:lnSpc>
                <a:spcPct val="90000"/>
              </a:lnSpc>
              <a:spcAft>
                <a:spcPts val="1200"/>
              </a:spcAft>
              <a:buNone/>
            </a:pPr>
            <a:r>
              <a:rPr lang="en-US" sz="2000" b="1" cap="none" dirty="0"/>
              <a:t>Overhead power lines</a:t>
            </a:r>
          </a:p>
          <a:p>
            <a:r>
              <a:rPr lang="en-US" sz="1600" cap="none" dirty="0"/>
              <a:t>NEC table 110.34(E), elevation of unguarded live parts above working space</a:t>
            </a:r>
          </a:p>
        </p:txBody>
      </p:sp>
      <p:sp>
        <p:nvSpPr>
          <p:cNvPr id="242695" name="Rectangle 7"/>
          <p:cNvSpPr>
            <a:spLocks noChangeArrowheads="1"/>
          </p:cNvSpPr>
          <p:nvPr/>
        </p:nvSpPr>
        <p:spPr bwMode="auto">
          <a:xfrm>
            <a:off x="2347913" y="1658938"/>
            <a:ext cx="9144000" cy="0"/>
          </a:xfrm>
          <a:prstGeom prst="rect">
            <a:avLst/>
          </a:prstGeom>
          <a:noFill/>
          <a:ln w="9525">
            <a:noFill/>
            <a:miter lim="800000"/>
            <a:headEnd/>
            <a:tailEnd/>
          </a:ln>
          <a:effectLst/>
        </p:spPr>
        <p:txBody>
          <a:bodyPr>
            <a:spAutoFit/>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361640417"/>
              </p:ext>
            </p:extLst>
          </p:nvPr>
        </p:nvGraphicFramePr>
        <p:xfrm>
          <a:off x="790222" y="3087021"/>
          <a:ext cx="4984560" cy="1530129"/>
        </p:xfrm>
        <a:graphic>
          <a:graphicData uri="http://schemas.openxmlformats.org/drawingml/2006/table">
            <a:tbl>
              <a:tblPr firstRow="1" bandRow="1">
                <a:tableStyleId>{5C22544A-7EE6-4342-B048-85BDC9FD1C3A}</a:tableStyleId>
              </a:tblPr>
              <a:tblGrid>
                <a:gridCol w="1309884">
                  <a:extLst>
                    <a:ext uri="{9D8B030D-6E8A-4147-A177-3AD203B41FA5}">
                      <a16:colId xmlns:a16="http://schemas.microsoft.com/office/drawing/2014/main" val="20000"/>
                    </a:ext>
                  </a:extLst>
                </a:gridCol>
                <a:gridCol w="1839837">
                  <a:extLst>
                    <a:ext uri="{9D8B030D-6E8A-4147-A177-3AD203B41FA5}">
                      <a16:colId xmlns:a16="http://schemas.microsoft.com/office/drawing/2014/main" val="20001"/>
                    </a:ext>
                  </a:extLst>
                </a:gridCol>
                <a:gridCol w="1834839">
                  <a:extLst>
                    <a:ext uri="{9D8B030D-6E8A-4147-A177-3AD203B41FA5}">
                      <a16:colId xmlns:a16="http://schemas.microsoft.com/office/drawing/2014/main" val="20002"/>
                    </a:ext>
                  </a:extLst>
                </a:gridCol>
              </a:tblGrid>
              <a:tr h="417117">
                <a:tc>
                  <a:txBody>
                    <a:bodyPr/>
                    <a:lstStyle/>
                    <a:p>
                      <a:pPr algn="ctr"/>
                      <a:r>
                        <a:rPr lang="en-US" sz="1400" dirty="0"/>
                        <a:t>Voltage</a:t>
                      </a:r>
                    </a:p>
                  </a:txBody>
                  <a:tcPr anchor="ctr"/>
                </a:tc>
                <a:tc>
                  <a:txBody>
                    <a:bodyPr/>
                    <a:lstStyle/>
                    <a:p>
                      <a:pPr algn="ctr"/>
                      <a:r>
                        <a:rPr lang="en-US" sz="1400" dirty="0"/>
                        <a:t>Meters</a:t>
                      </a:r>
                    </a:p>
                  </a:txBody>
                  <a:tcPr anchor="ctr"/>
                </a:tc>
                <a:tc>
                  <a:txBody>
                    <a:bodyPr/>
                    <a:lstStyle/>
                    <a:p>
                      <a:pPr algn="ctr"/>
                      <a:r>
                        <a:rPr lang="en-US" sz="1400" dirty="0"/>
                        <a:t>Feet</a:t>
                      </a:r>
                    </a:p>
                  </a:txBody>
                  <a:tcPr anchor="ctr"/>
                </a:tc>
                <a:extLst>
                  <a:ext uri="{0D108BD9-81ED-4DB2-BD59-A6C34878D82A}">
                    <a16:rowId xmlns:a16="http://schemas.microsoft.com/office/drawing/2014/main" val="10000"/>
                  </a:ext>
                </a:extLst>
              </a:tr>
              <a:tr h="371004">
                <a:tc>
                  <a:txBody>
                    <a:bodyPr/>
                    <a:lstStyle/>
                    <a:p>
                      <a:r>
                        <a:rPr lang="en-US" sz="1200" dirty="0"/>
                        <a:t>601-7,500</a:t>
                      </a:r>
                    </a:p>
                  </a:txBody>
                  <a:tcPr/>
                </a:tc>
                <a:tc>
                  <a:txBody>
                    <a:bodyPr/>
                    <a:lstStyle/>
                    <a:p>
                      <a:pPr algn="ctr"/>
                      <a:r>
                        <a:rPr lang="en-US" sz="1200" dirty="0"/>
                        <a:t>2.8</a:t>
                      </a:r>
                    </a:p>
                  </a:txBody>
                  <a:tcPr/>
                </a:tc>
                <a:tc>
                  <a:txBody>
                    <a:bodyPr/>
                    <a:lstStyle/>
                    <a:p>
                      <a:pPr algn="ctr"/>
                      <a:r>
                        <a:rPr lang="en-US" sz="1200" dirty="0"/>
                        <a:t>9</a:t>
                      </a:r>
                    </a:p>
                  </a:txBody>
                  <a:tcPr/>
                </a:tc>
                <a:extLst>
                  <a:ext uri="{0D108BD9-81ED-4DB2-BD59-A6C34878D82A}">
                    <a16:rowId xmlns:a16="http://schemas.microsoft.com/office/drawing/2014/main" val="10001"/>
                  </a:ext>
                </a:extLst>
              </a:tr>
              <a:tr h="371004">
                <a:tc>
                  <a:txBody>
                    <a:bodyPr/>
                    <a:lstStyle/>
                    <a:p>
                      <a:r>
                        <a:rPr lang="en-US" sz="1200" dirty="0"/>
                        <a:t>7,501-35,000</a:t>
                      </a:r>
                    </a:p>
                  </a:txBody>
                  <a:tcPr/>
                </a:tc>
                <a:tc>
                  <a:txBody>
                    <a:bodyPr/>
                    <a:lstStyle/>
                    <a:p>
                      <a:pPr algn="ctr"/>
                      <a:r>
                        <a:rPr lang="en-US" sz="1200" dirty="0"/>
                        <a:t>2.9</a:t>
                      </a:r>
                    </a:p>
                  </a:txBody>
                  <a:tcPr/>
                </a:tc>
                <a:tc>
                  <a:txBody>
                    <a:bodyPr/>
                    <a:lstStyle/>
                    <a:p>
                      <a:pPr algn="ctr"/>
                      <a:r>
                        <a:rPr lang="en-US" sz="1200" dirty="0"/>
                        <a:t>9.5</a:t>
                      </a:r>
                    </a:p>
                  </a:txBody>
                  <a:tcPr/>
                </a:tc>
                <a:extLst>
                  <a:ext uri="{0D108BD9-81ED-4DB2-BD59-A6C34878D82A}">
                    <a16:rowId xmlns:a16="http://schemas.microsoft.com/office/drawing/2014/main" val="10002"/>
                  </a:ext>
                </a:extLst>
              </a:tr>
              <a:tr h="371004">
                <a:tc>
                  <a:txBody>
                    <a:bodyPr/>
                    <a:lstStyle/>
                    <a:p>
                      <a:r>
                        <a:rPr lang="en-US" sz="1200" dirty="0"/>
                        <a:t>Over 35,000</a:t>
                      </a:r>
                    </a:p>
                  </a:txBody>
                  <a:tcPr/>
                </a:tc>
                <a:tc>
                  <a:txBody>
                    <a:bodyPr/>
                    <a:lstStyle/>
                    <a:p>
                      <a:pPr algn="ctr"/>
                      <a:r>
                        <a:rPr lang="en-US" sz="1200" dirty="0"/>
                        <a:t>2.9 + 9.5 mm/kV&gt;35KV</a:t>
                      </a:r>
                    </a:p>
                  </a:txBody>
                  <a:tcPr/>
                </a:tc>
                <a:tc>
                  <a:txBody>
                    <a:bodyPr/>
                    <a:lstStyle/>
                    <a:p>
                      <a:pPr algn="ctr"/>
                      <a:r>
                        <a:rPr lang="en-US" sz="1200" dirty="0"/>
                        <a:t>9.5 + 0.37 in/kV&gt;35KV</a:t>
                      </a:r>
                    </a:p>
                  </a:txBody>
                  <a:tcPr/>
                </a:tc>
                <a:extLst>
                  <a:ext uri="{0D108BD9-81ED-4DB2-BD59-A6C34878D82A}">
                    <a16:rowId xmlns:a16="http://schemas.microsoft.com/office/drawing/2014/main" val="10003"/>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6577" y="1449120"/>
            <a:ext cx="2720223" cy="2720223"/>
          </a:xfrm>
          <a:prstGeom prst="rect">
            <a:avLst/>
          </a:prstGeom>
        </p:spPr>
      </p:pic>
      <p:pic>
        <p:nvPicPr>
          <p:cNvPr id="7" name="Picture 6">
            <a:extLst>
              <a:ext uri="{FF2B5EF4-FFF2-40B4-BE49-F238E27FC236}">
                <a16:creationId xmlns:a16="http://schemas.microsoft.com/office/drawing/2014/main" id="{0A4A79F5-D0E9-4F94-905E-367C3D3E2450}"/>
              </a:ext>
            </a:extLst>
          </p:cNvPr>
          <p:cNvPicPr>
            <a:picLocks noChangeAspect="1"/>
          </p:cNvPicPr>
          <p:nvPr/>
        </p:nvPicPr>
        <p:blipFill>
          <a:blip r:embed="rId4"/>
          <a:stretch>
            <a:fillRect/>
          </a:stretch>
        </p:blipFill>
        <p:spPr>
          <a:xfrm>
            <a:off x="0" y="41548"/>
            <a:ext cx="4141876" cy="641540"/>
          </a:xfrm>
          <a:prstGeom prst="rect">
            <a:avLst/>
          </a:prstGeom>
        </p:spPr>
      </p:pic>
    </p:spTree>
    <p:extLst>
      <p:ext uri="{BB962C8B-B14F-4D97-AF65-F5344CB8AC3E}">
        <p14:creationId xmlns:p14="http://schemas.microsoft.com/office/powerpoint/2010/main" val="32086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352" y="865562"/>
            <a:ext cx="6623047" cy="570154"/>
          </a:xfrm>
        </p:spPr>
        <p:txBody>
          <a:bodyPr/>
          <a:lstStyle/>
          <a:p>
            <a:r>
              <a:rPr lang="en-US" sz="3200" dirty="0"/>
              <a:t>Poll Question</a:t>
            </a:r>
          </a:p>
        </p:txBody>
      </p:sp>
      <p:sp>
        <p:nvSpPr>
          <p:cNvPr id="3" name="Content Placeholder 2"/>
          <p:cNvSpPr>
            <a:spLocks noGrp="1"/>
          </p:cNvSpPr>
          <p:nvPr>
            <p:ph type="subTitle" idx="1"/>
          </p:nvPr>
        </p:nvSpPr>
        <p:spPr>
          <a:xfrm rot="1089">
            <a:off x="833368" y="1547590"/>
            <a:ext cx="4822986" cy="3915468"/>
          </a:xfrm>
        </p:spPr>
        <p:txBody>
          <a:bodyPr>
            <a:normAutofit/>
          </a:bodyPr>
          <a:lstStyle/>
          <a:p>
            <a:pPr marL="0" indent="0">
              <a:spcAft>
                <a:spcPts val="600"/>
              </a:spcAft>
              <a:buNone/>
            </a:pPr>
            <a:r>
              <a:rPr lang="en-US" sz="1800" cap="none" dirty="0"/>
              <a:t>Which is the most, deadly of the following electrical phenomena?</a:t>
            </a:r>
          </a:p>
          <a:p>
            <a:pPr marL="800100" lvl="1" indent="-342900" algn="l">
              <a:spcAft>
                <a:spcPts val="600"/>
              </a:spcAft>
              <a:buFont typeface="+mj-lt"/>
              <a:buAutoNum type="alphaLcParenR"/>
            </a:pPr>
            <a:r>
              <a:rPr lang="en-US" sz="1800" dirty="0">
                <a:solidFill>
                  <a:schemeClr val="accent1">
                    <a:lumMod val="50000"/>
                  </a:schemeClr>
                </a:solidFill>
              </a:rPr>
              <a:t>Voltage</a:t>
            </a:r>
          </a:p>
          <a:p>
            <a:pPr marL="800100" lvl="1" indent="-342900" algn="l">
              <a:spcAft>
                <a:spcPts val="600"/>
              </a:spcAft>
              <a:buFont typeface="+mj-lt"/>
              <a:buAutoNum type="alphaLcParenR"/>
            </a:pPr>
            <a:r>
              <a:rPr lang="en-US" sz="1800" dirty="0">
                <a:solidFill>
                  <a:schemeClr val="accent1">
                    <a:lumMod val="50000"/>
                  </a:schemeClr>
                </a:solidFill>
              </a:rPr>
              <a:t>Amperage</a:t>
            </a:r>
          </a:p>
          <a:p>
            <a:pPr marL="800100" lvl="1" indent="-342900" algn="l">
              <a:spcAft>
                <a:spcPts val="600"/>
              </a:spcAft>
              <a:buFont typeface="+mj-lt"/>
              <a:buAutoNum type="alphaLcParenR"/>
            </a:pPr>
            <a:r>
              <a:rPr lang="en-US" sz="1800" dirty="0">
                <a:solidFill>
                  <a:schemeClr val="accent1">
                    <a:lumMod val="50000"/>
                  </a:schemeClr>
                </a:solidFill>
              </a:rPr>
              <a:t>Wire gauge</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8861" y="2372142"/>
            <a:ext cx="3824719" cy="2549813"/>
          </a:xfrm>
          <a:prstGeom prst="rect">
            <a:avLst/>
          </a:prstGeom>
        </p:spPr>
      </p:pic>
      <p:pic>
        <p:nvPicPr>
          <p:cNvPr id="5" name="Picture 4">
            <a:extLst>
              <a:ext uri="{FF2B5EF4-FFF2-40B4-BE49-F238E27FC236}">
                <a16:creationId xmlns:a16="http://schemas.microsoft.com/office/drawing/2014/main" id="{8CFDC124-D067-4486-BFC2-D7E9A266613C}"/>
              </a:ext>
            </a:extLst>
          </p:cNvPr>
          <p:cNvPicPr>
            <a:picLocks noChangeAspect="1"/>
          </p:cNvPicPr>
          <p:nvPr/>
        </p:nvPicPr>
        <p:blipFill>
          <a:blip r:embed="rId4"/>
          <a:stretch>
            <a:fillRect/>
          </a:stretch>
        </p:blipFill>
        <p:spPr>
          <a:xfrm>
            <a:off x="0" y="19151"/>
            <a:ext cx="4141876" cy="641540"/>
          </a:xfrm>
          <a:prstGeom prst="rect">
            <a:avLst/>
          </a:prstGeom>
        </p:spPr>
      </p:pic>
    </p:spTree>
    <p:extLst>
      <p:ext uri="{BB962C8B-B14F-4D97-AF65-F5344CB8AC3E}">
        <p14:creationId xmlns:p14="http://schemas.microsoft.com/office/powerpoint/2010/main" val="79023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ctrTitle"/>
          </p:nvPr>
        </p:nvSpPr>
        <p:spPr>
          <a:xfrm>
            <a:off x="344748" y="993246"/>
            <a:ext cx="6623047" cy="538709"/>
          </a:xfrm>
        </p:spPr>
        <p:txBody>
          <a:bodyPr/>
          <a:lstStyle/>
          <a:p>
            <a:pPr eaLnBrk="1" hangingPunct="1"/>
            <a:r>
              <a:rPr lang="en-US" sz="3200" dirty="0"/>
              <a:t>Recognizing Potential Hazards</a:t>
            </a:r>
          </a:p>
        </p:txBody>
      </p:sp>
      <p:sp>
        <p:nvSpPr>
          <p:cNvPr id="242691" name="Rectangle 3"/>
          <p:cNvSpPr>
            <a:spLocks noGrp="1" noChangeArrowheads="1"/>
          </p:cNvSpPr>
          <p:nvPr>
            <p:ph type="subTitle" idx="1"/>
          </p:nvPr>
        </p:nvSpPr>
        <p:spPr>
          <a:xfrm rot="1089">
            <a:off x="343889" y="1913982"/>
            <a:ext cx="6802584" cy="3828745"/>
          </a:xfrm>
        </p:spPr>
        <p:txBody>
          <a:bodyPr>
            <a:normAutofit/>
          </a:bodyPr>
          <a:lstStyle/>
          <a:p>
            <a:pPr marL="0" indent="0">
              <a:spcBef>
                <a:spcPts val="600"/>
              </a:spcBef>
              <a:spcAft>
                <a:spcPts val="600"/>
              </a:spcAft>
              <a:buNone/>
            </a:pPr>
            <a:r>
              <a:rPr lang="en-US" sz="2000" b="1" cap="none" dirty="0"/>
              <a:t>Defective Insulation</a:t>
            </a:r>
          </a:p>
          <a:p>
            <a:pPr>
              <a:spcBef>
                <a:spcPts val="600"/>
              </a:spcBef>
              <a:spcAft>
                <a:spcPts val="600"/>
              </a:spcAft>
            </a:pPr>
            <a:r>
              <a:rPr lang="en-US" sz="1600" cap="none" dirty="0"/>
              <a:t>Inspect cords for cracking, fraying, </a:t>
            </a:r>
            <a:br>
              <a:rPr lang="en-US" sz="1600" cap="none" dirty="0"/>
            </a:br>
            <a:r>
              <a:rPr lang="en-US" sz="1600" cap="none" dirty="0"/>
              <a:t>and other signs of wear, or faults in </a:t>
            </a:r>
            <a:br>
              <a:rPr lang="en-US" sz="1600" cap="none" dirty="0"/>
            </a:br>
            <a:r>
              <a:rPr lang="en-US" sz="1600" cap="none" dirty="0"/>
              <a:t>the cord insulation. </a:t>
            </a:r>
          </a:p>
          <a:p>
            <a:pPr marL="0" indent="0">
              <a:spcBef>
                <a:spcPts val="600"/>
              </a:spcBef>
              <a:spcAft>
                <a:spcPts val="600"/>
              </a:spcAft>
              <a:buNone/>
            </a:pPr>
            <a:r>
              <a:rPr lang="en-US" sz="2000" b="1" cap="none" dirty="0"/>
              <a:t>Improper Grounding</a:t>
            </a:r>
          </a:p>
          <a:p>
            <a:pPr>
              <a:spcBef>
                <a:spcPts val="600"/>
              </a:spcBef>
              <a:spcAft>
                <a:spcPts val="600"/>
              </a:spcAft>
            </a:pPr>
            <a:r>
              <a:rPr lang="en-US" sz="1600" cap="none" dirty="0"/>
              <a:t>Inspect the plug for cracks and for </a:t>
            </a:r>
            <a:br>
              <a:rPr lang="en-US" sz="1600" cap="none" dirty="0"/>
            </a:br>
            <a:r>
              <a:rPr lang="en-US" sz="1600" cap="none" dirty="0"/>
              <a:t>missing, loose or faulty prongs. </a:t>
            </a:r>
          </a:p>
        </p:txBody>
      </p:sp>
      <p:sp>
        <p:nvSpPr>
          <p:cNvPr id="242695" name="Rectangle 7"/>
          <p:cNvSpPr>
            <a:spLocks noChangeArrowheads="1"/>
          </p:cNvSpPr>
          <p:nvPr/>
        </p:nvSpPr>
        <p:spPr bwMode="auto">
          <a:xfrm>
            <a:off x="2347913" y="1658938"/>
            <a:ext cx="9144000" cy="0"/>
          </a:xfrm>
          <a:prstGeom prst="rect">
            <a:avLst/>
          </a:prstGeom>
          <a:noFill/>
          <a:ln w="9525">
            <a:noFill/>
            <a:miter lim="800000"/>
            <a:headEnd/>
            <a:tailEnd/>
          </a:ln>
          <a:effectLst/>
        </p:spPr>
        <p:txBody>
          <a:bodyPr>
            <a:sp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86723" y="2904356"/>
            <a:ext cx="2680001" cy="21559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6722" y="474680"/>
            <a:ext cx="2680001" cy="2256843"/>
          </a:xfrm>
          <a:prstGeom prst="rect">
            <a:avLst/>
          </a:prstGeom>
        </p:spPr>
      </p:pic>
      <p:sp>
        <p:nvSpPr>
          <p:cNvPr id="11" name="TextBox 10"/>
          <p:cNvSpPr txBox="1"/>
          <p:nvPr/>
        </p:nvSpPr>
        <p:spPr>
          <a:xfrm>
            <a:off x="7518358" y="5012627"/>
            <a:ext cx="1548366" cy="230832"/>
          </a:xfrm>
          <a:prstGeom prst="rect">
            <a:avLst/>
          </a:prstGeom>
          <a:noFill/>
        </p:spPr>
        <p:txBody>
          <a:bodyPr wrap="square" rtlCol="0">
            <a:spAutoFit/>
          </a:bodyPr>
          <a:lstStyle/>
          <a:p>
            <a:pPr algn="r"/>
            <a:r>
              <a:rPr lang="en-US" sz="900" dirty="0">
                <a:latin typeface="+mn-lt"/>
              </a:rPr>
              <a:t>Source: www.cdc.gov</a:t>
            </a:r>
          </a:p>
        </p:txBody>
      </p:sp>
      <p:pic>
        <p:nvPicPr>
          <p:cNvPr id="12" name="Picture 11">
            <a:extLst>
              <a:ext uri="{FF2B5EF4-FFF2-40B4-BE49-F238E27FC236}">
                <a16:creationId xmlns:a16="http://schemas.microsoft.com/office/drawing/2014/main" id="{FBB0CB99-274F-4132-98F4-40CACE253835}"/>
              </a:ext>
            </a:extLst>
          </p:cNvPr>
          <p:cNvPicPr>
            <a:picLocks noChangeAspect="1"/>
          </p:cNvPicPr>
          <p:nvPr/>
        </p:nvPicPr>
        <p:blipFill>
          <a:blip r:embed="rId4"/>
          <a:stretch>
            <a:fillRect/>
          </a:stretch>
        </p:blipFill>
        <p:spPr>
          <a:xfrm>
            <a:off x="0" y="87107"/>
            <a:ext cx="4141876" cy="641540"/>
          </a:xfrm>
          <a:prstGeom prst="rect">
            <a:avLst/>
          </a:prstGeom>
        </p:spPr>
      </p:pic>
    </p:spTree>
    <p:extLst>
      <p:ext uri="{BB962C8B-B14F-4D97-AF65-F5344CB8AC3E}">
        <p14:creationId xmlns:p14="http://schemas.microsoft.com/office/powerpoint/2010/main" val="121184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241913" y="620473"/>
            <a:ext cx="5350932" cy="641541"/>
          </a:xfrm>
        </p:spPr>
        <p:txBody>
          <a:bodyPr/>
          <a:lstStyle/>
          <a:p>
            <a:pPr eaLnBrk="1" hangingPunct="1"/>
            <a:r>
              <a:rPr lang="en-US" sz="3200" dirty="0"/>
              <a:t>Recognizing Potential Hazards</a:t>
            </a:r>
          </a:p>
        </p:txBody>
      </p:sp>
      <p:sp>
        <p:nvSpPr>
          <p:cNvPr id="242691" name="Rectangle 3"/>
          <p:cNvSpPr>
            <a:spLocks noGrp="1" noChangeArrowheads="1"/>
          </p:cNvSpPr>
          <p:nvPr>
            <p:ph type="subTitle" idx="1"/>
          </p:nvPr>
        </p:nvSpPr>
        <p:spPr>
          <a:xfrm rot="1089">
            <a:off x="417679" y="1401001"/>
            <a:ext cx="8688019" cy="4115981"/>
          </a:xfrm>
        </p:spPr>
        <p:txBody>
          <a:bodyPr>
            <a:normAutofit fontScale="55000" lnSpcReduction="20000"/>
          </a:bodyPr>
          <a:lstStyle/>
          <a:p>
            <a:pPr marL="0" indent="0">
              <a:lnSpc>
                <a:spcPct val="120000"/>
              </a:lnSpc>
              <a:spcBef>
                <a:spcPts val="600"/>
              </a:spcBef>
              <a:spcAft>
                <a:spcPts val="600"/>
              </a:spcAft>
              <a:buNone/>
            </a:pPr>
            <a:r>
              <a:rPr lang="en-US" sz="2400" b="1" cap="none" dirty="0">
                <a:solidFill>
                  <a:schemeClr val="accent1">
                    <a:lumMod val="50000"/>
                  </a:schemeClr>
                </a:solidFill>
              </a:rPr>
              <a:t>Overloaded Circuits</a:t>
            </a:r>
          </a:p>
          <a:p>
            <a:pPr>
              <a:lnSpc>
                <a:spcPct val="120000"/>
              </a:lnSpc>
              <a:spcBef>
                <a:spcPts val="600"/>
              </a:spcBef>
              <a:spcAft>
                <a:spcPts val="600"/>
              </a:spcAft>
            </a:pPr>
            <a:r>
              <a:rPr lang="en-US" sz="2200" dirty="0">
                <a:solidFill>
                  <a:schemeClr val="accent1">
                    <a:lumMod val="50000"/>
                  </a:schemeClr>
                </a:solidFill>
              </a:rPr>
              <a:t>NEC </a:t>
            </a:r>
            <a:r>
              <a:rPr lang="en-US" sz="2200" cap="none" dirty="0">
                <a:solidFill>
                  <a:schemeClr val="accent1">
                    <a:lumMod val="50000"/>
                  </a:schemeClr>
                </a:solidFill>
              </a:rPr>
              <a:t>210.20 overcurrent protection</a:t>
            </a:r>
          </a:p>
          <a:p>
            <a:pPr marL="800100" lvl="1" indent="-342900" algn="l">
              <a:lnSpc>
                <a:spcPct val="120000"/>
              </a:lnSpc>
              <a:spcBef>
                <a:spcPts val="600"/>
              </a:spcBef>
              <a:spcAft>
                <a:spcPts val="600"/>
              </a:spcAft>
              <a:buFont typeface="Arial" panose="020B0604020202020204" pitchFamily="34" charset="0"/>
              <a:buChar char="•"/>
            </a:pPr>
            <a:r>
              <a:rPr lang="en-US" sz="2500" dirty="0">
                <a:solidFill>
                  <a:schemeClr val="accent1">
                    <a:lumMod val="50000"/>
                  </a:schemeClr>
                </a:solidFill>
              </a:rPr>
              <a:t>Branch circuit conductors and equipment</a:t>
            </a:r>
          </a:p>
          <a:p>
            <a:pPr>
              <a:lnSpc>
                <a:spcPct val="120000"/>
              </a:lnSpc>
              <a:spcBef>
                <a:spcPts val="600"/>
              </a:spcBef>
              <a:spcAft>
                <a:spcPts val="600"/>
              </a:spcAft>
            </a:pPr>
            <a:r>
              <a:rPr lang="en-US" sz="2200" cap="none" dirty="0">
                <a:solidFill>
                  <a:schemeClr val="accent1">
                    <a:lumMod val="50000"/>
                  </a:schemeClr>
                </a:solidFill>
              </a:rPr>
              <a:t>NEC 215.3 OCPD for feeders</a:t>
            </a:r>
          </a:p>
          <a:p>
            <a:pPr>
              <a:lnSpc>
                <a:spcPct val="120000"/>
              </a:lnSpc>
              <a:spcBef>
                <a:spcPts val="600"/>
              </a:spcBef>
              <a:spcAft>
                <a:spcPts val="600"/>
              </a:spcAft>
            </a:pPr>
            <a:r>
              <a:rPr lang="en-US" sz="2200" cap="none" dirty="0">
                <a:solidFill>
                  <a:schemeClr val="accent1">
                    <a:lumMod val="50000"/>
                  </a:schemeClr>
                </a:solidFill>
              </a:rPr>
              <a:t>NEC 240 OCPD locations, enclosures, fuses, circuit breakers, sizing criteria</a:t>
            </a:r>
          </a:p>
          <a:p>
            <a:pPr>
              <a:lnSpc>
                <a:spcPct val="120000"/>
              </a:lnSpc>
              <a:spcBef>
                <a:spcPts val="600"/>
              </a:spcBef>
              <a:spcAft>
                <a:spcPts val="600"/>
              </a:spcAft>
            </a:pPr>
            <a:r>
              <a:rPr lang="en-US" sz="2200" cap="none" dirty="0">
                <a:solidFill>
                  <a:schemeClr val="accent1">
                    <a:lumMod val="50000"/>
                  </a:schemeClr>
                </a:solidFill>
              </a:rPr>
              <a:t>NEC 310.15 Conductors for General Wiring</a:t>
            </a:r>
          </a:p>
          <a:p>
            <a:pPr marL="800100" lvl="1" indent="-342900" algn="l">
              <a:lnSpc>
                <a:spcPct val="120000"/>
              </a:lnSpc>
              <a:spcBef>
                <a:spcPts val="600"/>
              </a:spcBef>
              <a:spcAft>
                <a:spcPts val="600"/>
              </a:spcAft>
              <a:buFont typeface="Arial" panose="020B0604020202020204" pitchFamily="34" charset="0"/>
              <a:buChar char="•"/>
            </a:pPr>
            <a:r>
              <a:rPr lang="en-US" sz="2500" dirty="0">
                <a:solidFill>
                  <a:schemeClr val="accent1">
                    <a:lumMod val="50000"/>
                  </a:schemeClr>
                </a:solidFill>
              </a:rPr>
              <a:t>(A)(3) Ampacities for </a:t>
            </a:r>
            <a:br>
              <a:rPr lang="en-US" sz="2500" dirty="0">
                <a:solidFill>
                  <a:schemeClr val="accent1">
                    <a:lumMod val="50000"/>
                  </a:schemeClr>
                </a:solidFill>
              </a:rPr>
            </a:br>
            <a:r>
              <a:rPr lang="en-US" sz="2500" dirty="0">
                <a:solidFill>
                  <a:schemeClr val="accent1">
                    <a:lumMod val="50000"/>
                  </a:schemeClr>
                </a:solidFill>
              </a:rPr>
              <a:t>Conductors Rated 0–2,000 Volts, </a:t>
            </a:r>
            <a:br>
              <a:rPr lang="en-US" sz="2500" dirty="0">
                <a:solidFill>
                  <a:schemeClr val="accent1">
                    <a:lumMod val="50000"/>
                  </a:schemeClr>
                </a:solidFill>
              </a:rPr>
            </a:br>
            <a:r>
              <a:rPr lang="en-US" sz="2500" dirty="0">
                <a:solidFill>
                  <a:schemeClr val="accent1">
                    <a:lumMod val="50000"/>
                  </a:schemeClr>
                </a:solidFill>
              </a:rPr>
              <a:t>Temperature Limitation of Conductors.</a:t>
            </a:r>
          </a:p>
          <a:p>
            <a:pPr marL="800100" lvl="1" indent="-342900" algn="l">
              <a:lnSpc>
                <a:spcPct val="120000"/>
              </a:lnSpc>
              <a:spcBef>
                <a:spcPts val="600"/>
              </a:spcBef>
              <a:spcAft>
                <a:spcPts val="600"/>
              </a:spcAft>
              <a:buFont typeface="Arial" panose="020B0604020202020204" pitchFamily="34" charset="0"/>
              <a:buChar char="•"/>
            </a:pPr>
            <a:r>
              <a:rPr lang="en-US" sz="2500" dirty="0">
                <a:solidFill>
                  <a:schemeClr val="accent1">
                    <a:lumMod val="50000"/>
                  </a:schemeClr>
                </a:solidFill>
              </a:rPr>
              <a:t>No conductor shall be used in such a </a:t>
            </a:r>
            <a:br>
              <a:rPr lang="en-US" sz="2500" dirty="0">
                <a:solidFill>
                  <a:schemeClr val="accent1">
                    <a:lumMod val="50000"/>
                  </a:schemeClr>
                </a:solidFill>
              </a:rPr>
            </a:br>
            <a:r>
              <a:rPr lang="en-US" sz="2500" dirty="0">
                <a:solidFill>
                  <a:schemeClr val="accent1">
                    <a:lumMod val="50000"/>
                  </a:schemeClr>
                </a:solidFill>
              </a:rPr>
              <a:t>manner that its operating temperature </a:t>
            </a:r>
            <a:br>
              <a:rPr lang="en-US" sz="2500" dirty="0">
                <a:solidFill>
                  <a:schemeClr val="accent1">
                    <a:lumMod val="50000"/>
                  </a:schemeClr>
                </a:solidFill>
              </a:rPr>
            </a:br>
            <a:r>
              <a:rPr lang="en-US" sz="2500" dirty="0">
                <a:solidFill>
                  <a:schemeClr val="accent1">
                    <a:lumMod val="50000"/>
                  </a:schemeClr>
                </a:solidFill>
              </a:rPr>
              <a:t>will exceed that designated for the type </a:t>
            </a:r>
            <a:br>
              <a:rPr lang="en-US" sz="2500" dirty="0">
                <a:solidFill>
                  <a:schemeClr val="accent1">
                    <a:lumMod val="50000"/>
                  </a:schemeClr>
                </a:solidFill>
              </a:rPr>
            </a:br>
            <a:r>
              <a:rPr lang="en-US" sz="2500" dirty="0">
                <a:solidFill>
                  <a:schemeClr val="accent1">
                    <a:lumMod val="50000"/>
                  </a:schemeClr>
                </a:solidFill>
              </a:rPr>
              <a:t>of insulated conductor involved.</a:t>
            </a:r>
          </a:p>
        </p:txBody>
      </p:sp>
      <p:sp>
        <p:nvSpPr>
          <p:cNvPr id="242695" name="Rectangle 7"/>
          <p:cNvSpPr>
            <a:spLocks noChangeArrowheads="1"/>
          </p:cNvSpPr>
          <p:nvPr/>
        </p:nvSpPr>
        <p:spPr bwMode="auto">
          <a:xfrm>
            <a:off x="2347913" y="1658938"/>
            <a:ext cx="9144000" cy="0"/>
          </a:xfrm>
          <a:prstGeom prst="rect">
            <a:avLst/>
          </a:prstGeom>
          <a:noFill/>
          <a:ln w="9525">
            <a:noFill/>
            <a:miter lim="800000"/>
            <a:headEnd/>
            <a:tailEnd/>
          </a:ln>
          <a:effectLst/>
        </p:spPr>
        <p:txBody>
          <a:bodyPr>
            <a:spAutoFit/>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79803" y="3209702"/>
            <a:ext cx="2825906" cy="1845955"/>
          </a:xfrm>
          <a:prstGeom prst="rect">
            <a:avLst/>
          </a:prstGeom>
        </p:spPr>
      </p:pic>
      <p:sp>
        <p:nvSpPr>
          <p:cNvPr id="11" name="TextBox 10"/>
          <p:cNvSpPr txBox="1"/>
          <p:nvPr/>
        </p:nvSpPr>
        <p:spPr>
          <a:xfrm>
            <a:off x="7557343" y="4969168"/>
            <a:ext cx="1548366" cy="230832"/>
          </a:xfrm>
          <a:prstGeom prst="rect">
            <a:avLst/>
          </a:prstGeom>
          <a:noFill/>
        </p:spPr>
        <p:txBody>
          <a:bodyPr wrap="square" rtlCol="0">
            <a:spAutoFit/>
          </a:bodyPr>
          <a:lstStyle/>
          <a:p>
            <a:pPr algn="r"/>
            <a:r>
              <a:rPr lang="en-US" sz="900" dirty="0">
                <a:latin typeface="+mn-lt"/>
              </a:rPr>
              <a:t>Source: www.cdc.gov</a:t>
            </a:r>
          </a:p>
        </p:txBody>
      </p:sp>
      <p:pic>
        <p:nvPicPr>
          <p:cNvPr id="10" name="Picture 9">
            <a:extLst>
              <a:ext uri="{FF2B5EF4-FFF2-40B4-BE49-F238E27FC236}">
                <a16:creationId xmlns:a16="http://schemas.microsoft.com/office/drawing/2014/main" id="{4E83161F-5662-4D29-A20F-CE6E40B35F01}"/>
              </a:ext>
            </a:extLst>
          </p:cNvPr>
          <p:cNvPicPr>
            <a:picLocks noChangeAspect="1"/>
          </p:cNvPicPr>
          <p:nvPr/>
        </p:nvPicPr>
        <p:blipFill>
          <a:blip r:embed="rId4"/>
          <a:stretch>
            <a:fillRect/>
          </a:stretch>
        </p:blipFill>
        <p:spPr>
          <a:xfrm>
            <a:off x="0" y="13366"/>
            <a:ext cx="4141876" cy="641540"/>
          </a:xfrm>
          <a:prstGeom prst="rect">
            <a:avLst/>
          </a:prstGeom>
        </p:spPr>
      </p:pic>
    </p:spTree>
    <p:extLst>
      <p:ext uri="{BB962C8B-B14F-4D97-AF65-F5344CB8AC3E}">
        <p14:creationId xmlns:p14="http://schemas.microsoft.com/office/powerpoint/2010/main" val="312207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609759" y="657957"/>
            <a:ext cx="6623047" cy="490820"/>
          </a:xfrm>
        </p:spPr>
        <p:txBody>
          <a:bodyPr/>
          <a:lstStyle/>
          <a:p>
            <a:pPr eaLnBrk="1" hangingPunct="1"/>
            <a:r>
              <a:rPr lang="en-US" sz="3200" dirty="0"/>
              <a:t>Recognizing Potential Hazards</a:t>
            </a:r>
          </a:p>
        </p:txBody>
      </p:sp>
      <p:sp>
        <p:nvSpPr>
          <p:cNvPr id="242691" name="Rectangle 3"/>
          <p:cNvSpPr>
            <a:spLocks noGrp="1" noChangeArrowheads="1"/>
          </p:cNvSpPr>
          <p:nvPr>
            <p:ph type="subTitle" idx="1"/>
          </p:nvPr>
        </p:nvSpPr>
        <p:spPr>
          <a:xfrm rot="1089">
            <a:off x="610414" y="1273504"/>
            <a:ext cx="5162453" cy="4132979"/>
          </a:xfrm>
        </p:spPr>
        <p:txBody>
          <a:bodyPr>
            <a:normAutofit/>
          </a:bodyPr>
          <a:lstStyle/>
          <a:p>
            <a:pPr marL="0" indent="0">
              <a:spcBef>
                <a:spcPts val="600"/>
              </a:spcBef>
              <a:spcAft>
                <a:spcPts val="600"/>
              </a:spcAft>
              <a:buNone/>
            </a:pPr>
            <a:r>
              <a:rPr lang="en-US" sz="2200" b="1" cap="none" dirty="0">
                <a:solidFill>
                  <a:schemeClr val="tx1"/>
                </a:solidFill>
              </a:rPr>
              <a:t>Wet conditions</a:t>
            </a:r>
          </a:p>
          <a:p>
            <a:pPr>
              <a:spcBef>
                <a:spcPts val="600"/>
              </a:spcBef>
              <a:spcAft>
                <a:spcPts val="600"/>
              </a:spcAft>
            </a:pPr>
            <a:r>
              <a:rPr lang="en-US" sz="1800" cap="none" dirty="0">
                <a:solidFill>
                  <a:schemeClr val="tx1"/>
                </a:solidFill>
              </a:rPr>
              <a:t>Easy path for electrical current</a:t>
            </a:r>
          </a:p>
          <a:p>
            <a:pPr>
              <a:spcBef>
                <a:spcPts val="600"/>
              </a:spcBef>
              <a:spcAft>
                <a:spcPts val="600"/>
              </a:spcAft>
            </a:pPr>
            <a:r>
              <a:rPr lang="en-US" sz="1800" dirty="0">
                <a:solidFill>
                  <a:schemeClr val="tx1"/>
                </a:solidFill>
              </a:rPr>
              <a:t>NEC 2011 ARTICLE 310.10 (C) </a:t>
            </a:r>
            <a:r>
              <a:rPr lang="en-US" sz="1800" cap="none" dirty="0">
                <a:solidFill>
                  <a:schemeClr val="tx1"/>
                </a:solidFill>
              </a:rPr>
              <a:t>Conductors for general wiring, uses permitted, wet locations</a:t>
            </a:r>
          </a:p>
          <a:p>
            <a:pPr marL="630936" lvl="1" indent="-457200" algn="l">
              <a:spcBef>
                <a:spcPts val="600"/>
              </a:spcBef>
              <a:spcAft>
                <a:spcPts val="600"/>
              </a:spcAft>
              <a:buFont typeface="+mj-lt"/>
              <a:buAutoNum type="arabicPeriod"/>
            </a:pPr>
            <a:r>
              <a:rPr lang="en-US" sz="1800" dirty="0">
                <a:solidFill>
                  <a:schemeClr val="tx1"/>
                </a:solidFill>
              </a:rPr>
              <a:t>Be moisture-impervious metal-sheathed  </a:t>
            </a:r>
          </a:p>
          <a:p>
            <a:pPr marL="630936" lvl="1" indent="-457200" algn="l">
              <a:spcBef>
                <a:spcPts val="600"/>
              </a:spcBef>
              <a:spcAft>
                <a:spcPts val="600"/>
              </a:spcAft>
              <a:buFont typeface="+mj-lt"/>
              <a:buAutoNum type="arabicPeriod"/>
            </a:pPr>
            <a:r>
              <a:rPr lang="en-US" sz="1800" dirty="0">
                <a:solidFill>
                  <a:schemeClr val="tx1"/>
                </a:solidFill>
              </a:rPr>
              <a:t>Be types </a:t>
            </a:r>
            <a:r>
              <a:rPr lang="en-US" sz="1800" i="1" dirty="0">
                <a:solidFill>
                  <a:schemeClr val="tx1"/>
                </a:solidFill>
              </a:rPr>
              <a:t>W</a:t>
            </a:r>
            <a:r>
              <a:rPr lang="en-US" sz="1800" dirty="0">
                <a:solidFill>
                  <a:schemeClr val="tx1"/>
                </a:solidFill>
              </a:rPr>
              <a:t> (MTW, RHW, RHW-2, TW, THW and so on)</a:t>
            </a:r>
          </a:p>
          <a:p>
            <a:pPr marL="630936" lvl="1" indent="-457200" algn="l">
              <a:spcBef>
                <a:spcPts val="600"/>
              </a:spcBef>
              <a:spcAft>
                <a:spcPts val="600"/>
              </a:spcAft>
              <a:buFont typeface="+mj-lt"/>
              <a:buAutoNum type="arabicPeriod"/>
            </a:pPr>
            <a:r>
              <a:rPr lang="en-US" sz="1800" dirty="0">
                <a:solidFill>
                  <a:schemeClr val="tx1"/>
                </a:solidFill>
              </a:rPr>
              <a:t>Be of a type listed for use in wet locations </a:t>
            </a:r>
          </a:p>
        </p:txBody>
      </p:sp>
      <p:sp>
        <p:nvSpPr>
          <p:cNvPr id="242695" name="Rectangle 7"/>
          <p:cNvSpPr>
            <a:spLocks noChangeArrowheads="1"/>
          </p:cNvSpPr>
          <p:nvPr/>
        </p:nvSpPr>
        <p:spPr bwMode="auto">
          <a:xfrm>
            <a:off x="2347913" y="1658938"/>
            <a:ext cx="9144000" cy="0"/>
          </a:xfrm>
          <a:prstGeom prst="rect">
            <a:avLst/>
          </a:prstGeom>
          <a:noFill/>
          <a:ln w="9525">
            <a:noFill/>
            <a:miter lim="800000"/>
            <a:headEnd/>
            <a:tailEnd/>
          </a:ln>
          <a:effectLst/>
        </p:spPr>
        <p:txBody>
          <a:bodyPr>
            <a:spAutoFit/>
          </a:bodyPr>
          <a:lstStyle/>
          <a:p>
            <a:endParaRPr lang="en-US"/>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6356" y="657957"/>
            <a:ext cx="3008529" cy="4507402"/>
          </a:xfrm>
          <a:prstGeom prst="rect">
            <a:avLst/>
          </a:prstGeom>
        </p:spPr>
      </p:pic>
      <p:pic>
        <p:nvPicPr>
          <p:cNvPr id="7" name="Picture 6">
            <a:extLst>
              <a:ext uri="{FF2B5EF4-FFF2-40B4-BE49-F238E27FC236}">
                <a16:creationId xmlns:a16="http://schemas.microsoft.com/office/drawing/2014/main" id="{76BF9B68-E952-4D58-A83B-5DF5D64C09BD}"/>
              </a:ext>
            </a:extLst>
          </p:cNvPr>
          <p:cNvPicPr>
            <a:picLocks noChangeAspect="1"/>
          </p:cNvPicPr>
          <p:nvPr/>
        </p:nvPicPr>
        <p:blipFill>
          <a:blip r:embed="rId4"/>
          <a:stretch>
            <a:fillRect/>
          </a:stretch>
        </p:blipFill>
        <p:spPr>
          <a:xfrm>
            <a:off x="0" y="16417"/>
            <a:ext cx="4141876" cy="641540"/>
          </a:xfrm>
          <a:prstGeom prst="rect">
            <a:avLst/>
          </a:prstGeom>
        </p:spPr>
      </p:pic>
    </p:spTree>
    <p:extLst>
      <p:ext uri="{BB962C8B-B14F-4D97-AF65-F5344CB8AC3E}">
        <p14:creationId xmlns:p14="http://schemas.microsoft.com/office/powerpoint/2010/main" val="69544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540536" y="616386"/>
            <a:ext cx="6623047" cy="641541"/>
          </a:xfrm>
        </p:spPr>
        <p:txBody>
          <a:bodyPr/>
          <a:lstStyle/>
          <a:p>
            <a:pPr eaLnBrk="1" hangingPunct="1"/>
            <a:r>
              <a:rPr lang="en-US" sz="3200" dirty="0"/>
              <a:t>Recognizing Potential Hazards</a:t>
            </a:r>
          </a:p>
        </p:txBody>
      </p:sp>
      <p:sp>
        <p:nvSpPr>
          <p:cNvPr id="242691" name="Rectangle 3"/>
          <p:cNvSpPr>
            <a:spLocks noGrp="1" noChangeArrowheads="1"/>
          </p:cNvSpPr>
          <p:nvPr>
            <p:ph type="subTitle" idx="1"/>
          </p:nvPr>
        </p:nvSpPr>
        <p:spPr>
          <a:xfrm rot="1089">
            <a:off x="947872" y="1334831"/>
            <a:ext cx="6215083" cy="3959739"/>
          </a:xfrm>
        </p:spPr>
        <p:txBody>
          <a:bodyPr>
            <a:normAutofit fontScale="92500" lnSpcReduction="20000"/>
          </a:bodyPr>
          <a:lstStyle/>
          <a:p>
            <a:pPr marL="0" indent="0">
              <a:spcBef>
                <a:spcPts val="600"/>
              </a:spcBef>
              <a:spcAft>
                <a:spcPts val="600"/>
              </a:spcAft>
              <a:buNone/>
            </a:pPr>
            <a:r>
              <a:rPr lang="en-US" sz="2000" b="1" cap="none" dirty="0"/>
              <a:t>Damaged Tools </a:t>
            </a:r>
          </a:p>
          <a:p>
            <a:pPr>
              <a:spcBef>
                <a:spcPts val="600"/>
              </a:spcBef>
              <a:spcAft>
                <a:spcPts val="600"/>
              </a:spcAft>
            </a:pPr>
            <a:r>
              <a:rPr lang="en-US" sz="1800" cap="none" dirty="0"/>
              <a:t>Check for damaged switches and </a:t>
            </a:r>
            <a:br>
              <a:rPr lang="en-US" sz="1800" cap="none" dirty="0"/>
            </a:br>
            <a:r>
              <a:rPr lang="en-US" sz="1800" cap="none" dirty="0"/>
              <a:t>ones with faulty trigger locks</a:t>
            </a:r>
          </a:p>
          <a:p>
            <a:pPr marL="0" indent="0">
              <a:spcBef>
                <a:spcPts val="600"/>
              </a:spcBef>
              <a:spcAft>
                <a:spcPts val="600"/>
              </a:spcAft>
              <a:buNone/>
            </a:pPr>
            <a:r>
              <a:rPr lang="en-US" sz="2000" b="1" cap="none" dirty="0"/>
              <a:t>Improper Personal Protective </a:t>
            </a:r>
            <a:br>
              <a:rPr lang="en-US" sz="2000" b="1" cap="none" dirty="0"/>
            </a:br>
            <a:r>
              <a:rPr lang="en-US" sz="2000" b="1" cap="none" dirty="0"/>
              <a:t>Equipment (PPE)</a:t>
            </a:r>
          </a:p>
          <a:p>
            <a:pPr>
              <a:spcBef>
                <a:spcPts val="600"/>
              </a:spcBef>
              <a:spcAft>
                <a:spcPts val="600"/>
              </a:spcAft>
            </a:pPr>
            <a:r>
              <a:rPr lang="en-US" sz="1800" cap="none" dirty="0">
                <a:solidFill>
                  <a:schemeClr val="accent1">
                    <a:lumMod val="50000"/>
                  </a:schemeClr>
                </a:solidFill>
              </a:rPr>
              <a:t>Never wear clothing made from </a:t>
            </a:r>
            <a:br>
              <a:rPr lang="en-US" sz="1800" cap="none" dirty="0">
                <a:solidFill>
                  <a:schemeClr val="accent1">
                    <a:lumMod val="50000"/>
                  </a:schemeClr>
                </a:solidFill>
              </a:rPr>
            </a:br>
            <a:r>
              <a:rPr lang="en-US" sz="1800" cap="none" dirty="0">
                <a:solidFill>
                  <a:schemeClr val="accent1">
                    <a:lumMod val="50000"/>
                  </a:schemeClr>
                </a:solidFill>
              </a:rPr>
              <a:t>synthetic materials</a:t>
            </a:r>
          </a:p>
          <a:p>
            <a:pPr>
              <a:spcBef>
                <a:spcPts val="600"/>
              </a:spcBef>
              <a:spcAft>
                <a:spcPts val="600"/>
              </a:spcAft>
            </a:pPr>
            <a:r>
              <a:rPr lang="en-US" sz="1800" cap="none" dirty="0">
                <a:solidFill>
                  <a:schemeClr val="accent1">
                    <a:lumMod val="50000"/>
                  </a:schemeClr>
                </a:solidFill>
              </a:rPr>
              <a:t>Required clothing </a:t>
            </a:r>
          </a:p>
          <a:p>
            <a:pPr marL="800100" lvl="1" indent="-342900" algn="l">
              <a:spcBef>
                <a:spcPts val="600"/>
              </a:spcBef>
              <a:spcAft>
                <a:spcPts val="600"/>
              </a:spcAft>
              <a:buFont typeface="Arial" panose="020B0604020202020204" pitchFamily="34" charset="0"/>
              <a:buChar char="•"/>
            </a:pPr>
            <a:r>
              <a:rPr lang="en-US" sz="2000" dirty="0">
                <a:solidFill>
                  <a:schemeClr val="accent1">
                    <a:lumMod val="50000"/>
                  </a:schemeClr>
                </a:solidFill>
              </a:rPr>
              <a:t>Long sleeve shirt</a:t>
            </a:r>
          </a:p>
          <a:p>
            <a:pPr marL="800100" lvl="1" indent="-342900" algn="l">
              <a:spcBef>
                <a:spcPts val="600"/>
              </a:spcBef>
              <a:spcAft>
                <a:spcPts val="600"/>
              </a:spcAft>
              <a:buFont typeface="Arial" panose="020B0604020202020204" pitchFamily="34" charset="0"/>
              <a:buChar char="•"/>
            </a:pPr>
            <a:r>
              <a:rPr lang="en-US" sz="2000" dirty="0">
                <a:solidFill>
                  <a:schemeClr val="accent1">
                    <a:lumMod val="50000"/>
                  </a:schemeClr>
                </a:solidFill>
              </a:rPr>
              <a:t>Long pants</a:t>
            </a:r>
          </a:p>
          <a:p>
            <a:pPr marL="800100" lvl="1" indent="-342900" algn="l">
              <a:spcBef>
                <a:spcPts val="600"/>
              </a:spcBef>
              <a:spcAft>
                <a:spcPts val="600"/>
              </a:spcAft>
              <a:buFont typeface="Arial" panose="020B0604020202020204" pitchFamily="34" charset="0"/>
              <a:buChar char="•"/>
            </a:pPr>
            <a:r>
              <a:rPr lang="en-US" sz="2000" dirty="0">
                <a:solidFill>
                  <a:schemeClr val="accent1">
                    <a:lumMod val="50000"/>
                  </a:schemeClr>
                </a:solidFill>
              </a:rPr>
              <a:t>Safety glasses</a:t>
            </a:r>
          </a:p>
          <a:p>
            <a:pPr marL="800100" lvl="1" indent="-342900" algn="l">
              <a:spcBef>
                <a:spcPts val="600"/>
              </a:spcBef>
              <a:spcAft>
                <a:spcPts val="600"/>
              </a:spcAft>
              <a:buFont typeface="Arial" panose="020B0604020202020204" pitchFamily="34" charset="0"/>
              <a:buChar char="•"/>
            </a:pPr>
            <a:r>
              <a:rPr lang="en-US" sz="2000" dirty="0">
                <a:solidFill>
                  <a:schemeClr val="accent1">
                    <a:lumMod val="50000"/>
                  </a:schemeClr>
                </a:solidFill>
              </a:rPr>
              <a:t>Additional PPE</a:t>
            </a:r>
          </a:p>
        </p:txBody>
      </p:sp>
      <p:sp>
        <p:nvSpPr>
          <p:cNvPr id="242695" name="Rectangle 7"/>
          <p:cNvSpPr>
            <a:spLocks noChangeArrowheads="1"/>
          </p:cNvSpPr>
          <p:nvPr/>
        </p:nvSpPr>
        <p:spPr bwMode="auto">
          <a:xfrm>
            <a:off x="2347913" y="1658938"/>
            <a:ext cx="9144000" cy="0"/>
          </a:xfrm>
          <a:prstGeom prst="rect">
            <a:avLst/>
          </a:prstGeom>
          <a:noFill/>
          <a:ln w="9525">
            <a:noFill/>
            <a:miter lim="800000"/>
            <a:headEnd/>
            <a:tailEnd/>
          </a:ln>
          <a:effectLst/>
        </p:spPr>
        <p:txBody>
          <a:bodyPr>
            <a:spAutoFit/>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9557" y="494251"/>
            <a:ext cx="2844253" cy="1948313"/>
          </a:xfrm>
          <a:prstGeom prst="rect">
            <a:avLst/>
          </a:prstGeom>
        </p:spPr>
      </p:pic>
      <p:sp>
        <p:nvSpPr>
          <p:cNvPr id="9" name="TextBox 8"/>
          <p:cNvSpPr txBox="1"/>
          <p:nvPr/>
        </p:nvSpPr>
        <p:spPr>
          <a:xfrm>
            <a:off x="7545444" y="2418340"/>
            <a:ext cx="1548366" cy="230832"/>
          </a:xfrm>
          <a:prstGeom prst="rect">
            <a:avLst/>
          </a:prstGeom>
          <a:noFill/>
        </p:spPr>
        <p:txBody>
          <a:bodyPr wrap="square" rtlCol="0">
            <a:spAutoFit/>
          </a:bodyPr>
          <a:lstStyle/>
          <a:p>
            <a:pPr algn="r"/>
            <a:r>
              <a:rPr lang="en-US" sz="900" dirty="0">
                <a:latin typeface="+mn-lt"/>
              </a:rPr>
              <a:t>Source: www.cdc.gov</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2539" y="2719868"/>
            <a:ext cx="1643599" cy="2479194"/>
          </a:xfrm>
          <a:prstGeom prst="rect">
            <a:avLst/>
          </a:prstGeom>
        </p:spPr>
      </p:pic>
      <p:pic>
        <p:nvPicPr>
          <p:cNvPr id="10" name="Picture 9">
            <a:extLst>
              <a:ext uri="{FF2B5EF4-FFF2-40B4-BE49-F238E27FC236}">
                <a16:creationId xmlns:a16="http://schemas.microsoft.com/office/drawing/2014/main" id="{7E044FA6-3EFD-45C9-B71E-C7945D6108D3}"/>
              </a:ext>
            </a:extLst>
          </p:cNvPr>
          <p:cNvPicPr>
            <a:picLocks noChangeAspect="1"/>
          </p:cNvPicPr>
          <p:nvPr/>
        </p:nvPicPr>
        <p:blipFill>
          <a:blip r:embed="rId5"/>
          <a:stretch>
            <a:fillRect/>
          </a:stretch>
        </p:blipFill>
        <p:spPr>
          <a:xfrm>
            <a:off x="50190" y="26895"/>
            <a:ext cx="4141876" cy="641540"/>
          </a:xfrm>
          <a:prstGeom prst="rect">
            <a:avLst/>
          </a:prstGeom>
        </p:spPr>
      </p:pic>
    </p:spTree>
    <p:extLst>
      <p:ext uri="{BB962C8B-B14F-4D97-AF65-F5344CB8AC3E}">
        <p14:creationId xmlns:p14="http://schemas.microsoft.com/office/powerpoint/2010/main" val="310450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1CE4E-1D9D-4475-9DCC-EB12BDFFBDE5}"/>
              </a:ext>
            </a:extLst>
          </p:cNvPr>
          <p:cNvPicPr>
            <a:picLocks noChangeAspect="1"/>
          </p:cNvPicPr>
          <p:nvPr/>
        </p:nvPicPr>
        <p:blipFill>
          <a:blip r:embed="rId3"/>
          <a:stretch>
            <a:fillRect/>
          </a:stretch>
        </p:blipFill>
        <p:spPr>
          <a:xfrm>
            <a:off x="6325593" y="351864"/>
            <a:ext cx="2818407" cy="2809012"/>
          </a:xfrm>
          <a:prstGeom prst="rect">
            <a:avLst/>
          </a:prstGeom>
        </p:spPr>
      </p:pic>
      <p:sp>
        <p:nvSpPr>
          <p:cNvPr id="12" name="Rectangle 2"/>
          <p:cNvSpPr>
            <a:spLocks noGrp="1" noChangeArrowheads="1"/>
          </p:cNvSpPr>
          <p:nvPr>
            <p:ph type="ctrTitle"/>
          </p:nvPr>
        </p:nvSpPr>
        <p:spPr>
          <a:xfrm>
            <a:off x="296866" y="664531"/>
            <a:ext cx="6623047" cy="641540"/>
          </a:xfrm>
        </p:spPr>
        <p:txBody>
          <a:bodyPr/>
          <a:lstStyle/>
          <a:p>
            <a:pPr eaLnBrk="1" hangingPunct="1"/>
            <a:r>
              <a:rPr lang="en-US" sz="3200" dirty="0"/>
              <a:t>Recognizing Potential Hazards</a:t>
            </a:r>
          </a:p>
        </p:txBody>
      </p:sp>
      <p:sp>
        <p:nvSpPr>
          <p:cNvPr id="242691" name="Rectangle 3"/>
          <p:cNvSpPr>
            <a:spLocks noGrp="1" noChangeArrowheads="1"/>
          </p:cNvSpPr>
          <p:nvPr>
            <p:ph type="subTitle" idx="1"/>
          </p:nvPr>
        </p:nvSpPr>
        <p:spPr>
          <a:xfrm rot="1089">
            <a:off x="1260499" y="1373326"/>
            <a:ext cx="5845379" cy="4407027"/>
          </a:xfrm>
        </p:spPr>
        <p:txBody>
          <a:bodyPr>
            <a:normAutofit/>
          </a:bodyPr>
          <a:lstStyle/>
          <a:p>
            <a:pPr marL="0" indent="0">
              <a:spcBef>
                <a:spcPts val="600"/>
              </a:spcBef>
              <a:spcAft>
                <a:spcPts val="600"/>
              </a:spcAft>
              <a:buNone/>
            </a:pPr>
            <a:r>
              <a:rPr lang="en-US" sz="2400" b="1" cap="none" dirty="0"/>
              <a:t>Backup generators </a:t>
            </a:r>
          </a:p>
          <a:p>
            <a:pPr>
              <a:spcBef>
                <a:spcPts val="600"/>
              </a:spcBef>
              <a:spcAft>
                <a:spcPts val="600"/>
              </a:spcAft>
            </a:pPr>
            <a:r>
              <a:rPr lang="en-US" sz="1600" cap="none" spc="0" dirty="0"/>
              <a:t>Use qualified professionals for installation.</a:t>
            </a:r>
          </a:p>
          <a:p>
            <a:pPr>
              <a:spcBef>
                <a:spcPts val="600"/>
              </a:spcBef>
              <a:spcAft>
                <a:spcPts val="600"/>
              </a:spcAft>
            </a:pPr>
            <a:r>
              <a:rPr lang="en-US" sz="1600" cap="none" spc="0" dirty="0"/>
              <a:t>For three-phase, three wire generators, a double-pole, </a:t>
            </a:r>
            <a:br>
              <a:rPr lang="en-US" sz="1600" cap="none" spc="0" dirty="0"/>
            </a:br>
            <a:r>
              <a:rPr lang="en-US" sz="1600" cap="none" spc="0" dirty="0"/>
              <a:t>double-throw transfer switch is recommended.</a:t>
            </a:r>
          </a:p>
          <a:p>
            <a:pPr>
              <a:spcBef>
                <a:spcPts val="600"/>
              </a:spcBef>
              <a:spcAft>
                <a:spcPts val="600"/>
              </a:spcAft>
            </a:pPr>
            <a:r>
              <a:rPr lang="en-US" sz="1600" cap="none" spc="0" dirty="0"/>
              <a:t>For three-phase, four-wire generators</a:t>
            </a:r>
          </a:p>
          <a:p>
            <a:pPr marL="285750" indent="-285750">
              <a:spcBef>
                <a:spcPts val="600"/>
              </a:spcBef>
              <a:spcAft>
                <a:spcPts val="600"/>
              </a:spcAft>
              <a:buClr>
                <a:schemeClr val="accent2">
                  <a:lumMod val="75000"/>
                </a:schemeClr>
              </a:buClr>
              <a:buFont typeface="Arial" panose="020B0604020202020204" pitchFamily="34" charset="0"/>
              <a:buChar char="•"/>
            </a:pPr>
            <a:r>
              <a:rPr lang="en-US" sz="1600" cap="none" spc="0" dirty="0"/>
              <a:t>A four-pole transfer switch is recommended for separately derived systems.</a:t>
            </a:r>
          </a:p>
          <a:p>
            <a:pPr marL="285750" indent="-285750">
              <a:spcBef>
                <a:spcPts val="600"/>
              </a:spcBef>
              <a:spcAft>
                <a:spcPts val="600"/>
              </a:spcAft>
              <a:buClr>
                <a:schemeClr val="accent2">
                  <a:lumMod val="75000"/>
                </a:schemeClr>
              </a:buClr>
              <a:buFont typeface="Arial" panose="020B0604020202020204" pitchFamily="34" charset="0"/>
              <a:buChar char="•"/>
            </a:pPr>
            <a:r>
              <a:rPr lang="en-US" sz="1600" cap="none" spc="0" dirty="0"/>
              <a:t>A three-pole transfer switch for non-separately derived systems.</a:t>
            </a:r>
          </a:p>
          <a:p>
            <a:pPr>
              <a:spcBef>
                <a:spcPts val="600"/>
              </a:spcBef>
              <a:spcAft>
                <a:spcPts val="600"/>
              </a:spcAft>
            </a:pPr>
            <a:r>
              <a:rPr lang="en-US" sz="1600" cap="none" spc="0" dirty="0"/>
              <a:t>Inspect all facility wiring changes or additions.</a:t>
            </a:r>
          </a:p>
          <a:p>
            <a:pPr>
              <a:spcBef>
                <a:spcPts val="600"/>
              </a:spcBef>
              <a:spcAft>
                <a:spcPts val="600"/>
              </a:spcAft>
            </a:pPr>
            <a:r>
              <a:rPr lang="en-US" sz="1600" cap="none" spc="0" dirty="0"/>
              <a:t>Inform your electric utility about your backup system!</a:t>
            </a:r>
          </a:p>
        </p:txBody>
      </p:sp>
      <p:sp>
        <p:nvSpPr>
          <p:cNvPr id="242695" name="Rectangle 7"/>
          <p:cNvSpPr>
            <a:spLocks noChangeArrowheads="1"/>
          </p:cNvSpPr>
          <p:nvPr/>
        </p:nvSpPr>
        <p:spPr bwMode="auto">
          <a:xfrm>
            <a:off x="2347913" y="1658938"/>
            <a:ext cx="9144000" cy="0"/>
          </a:xfrm>
          <a:prstGeom prst="rect">
            <a:avLst/>
          </a:prstGeom>
          <a:noFill/>
          <a:ln w="9525">
            <a:noFill/>
            <a:miter lim="800000"/>
            <a:headEnd/>
            <a:tailEnd/>
          </a:ln>
          <a:effectLst/>
        </p:spPr>
        <p:txBody>
          <a:bodyPr>
            <a:spAutoFit/>
          </a:bodyPr>
          <a:lstStyle/>
          <a:p>
            <a:endParaRPr lang="en-US"/>
          </a:p>
        </p:txBody>
      </p:sp>
      <p:sp>
        <p:nvSpPr>
          <p:cNvPr id="3" name="TextBox 2">
            <a:extLst>
              <a:ext uri="{FF2B5EF4-FFF2-40B4-BE49-F238E27FC236}">
                <a16:creationId xmlns:a16="http://schemas.microsoft.com/office/drawing/2014/main" id="{7CF9BC70-81DE-4E49-B283-9461D2D976E0}"/>
              </a:ext>
            </a:extLst>
          </p:cNvPr>
          <p:cNvSpPr txBox="1"/>
          <p:nvPr/>
        </p:nvSpPr>
        <p:spPr>
          <a:xfrm rot="16200000">
            <a:off x="7538469" y="3766591"/>
            <a:ext cx="2849824" cy="461665"/>
          </a:xfrm>
          <a:prstGeom prst="rect">
            <a:avLst/>
          </a:prstGeom>
          <a:noFill/>
        </p:spPr>
        <p:txBody>
          <a:bodyPr wrap="square" rtlCol="0">
            <a:spAutoFit/>
          </a:bodyPr>
          <a:lstStyle/>
          <a:p>
            <a:r>
              <a:rPr lang="en-US" sz="1200" dirty="0"/>
              <a:t>Source: Center for Construction Research and Training</a:t>
            </a:r>
          </a:p>
        </p:txBody>
      </p:sp>
      <p:pic>
        <p:nvPicPr>
          <p:cNvPr id="7" name="Picture 6">
            <a:extLst>
              <a:ext uri="{FF2B5EF4-FFF2-40B4-BE49-F238E27FC236}">
                <a16:creationId xmlns:a16="http://schemas.microsoft.com/office/drawing/2014/main" id="{1370D8FF-60CF-44F5-B46E-CEBE18F12DDF}"/>
              </a:ext>
            </a:extLst>
          </p:cNvPr>
          <p:cNvPicPr>
            <a:picLocks noChangeAspect="1"/>
          </p:cNvPicPr>
          <p:nvPr/>
        </p:nvPicPr>
        <p:blipFill>
          <a:blip r:embed="rId4"/>
          <a:stretch>
            <a:fillRect/>
          </a:stretch>
        </p:blipFill>
        <p:spPr>
          <a:xfrm>
            <a:off x="0" y="0"/>
            <a:ext cx="4141876" cy="641540"/>
          </a:xfrm>
          <a:prstGeom prst="rect">
            <a:avLst/>
          </a:prstGeom>
        </p:spPr>
      </p:pic>
    </p:spTree>
    <p:extLst>
      <p:ext uri="{BB962C8B-B14F-4D97-AF65-F5344CB8AC3E}">
        <p14:creationId xmlns:p14="http://schemas.microsoft.com/office/powerpoint/2010/main" val="14864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154816" y="569777"/>
            <a:ext cx="6623047" cy="562342"/>
          </a:xfrm>
        </p:spPr>
        <p:txBody>
          <a:bodyPr/>
          <a:lstStyle/>
          <a:p>
            <a:pPr eaLnBrk="1" hangingPunct="1"/>
            <a:r>
              <a:rPr lang="en-US" sz="3200" dirty="0"/>
              <a:t>Recognizing Potential Hazards</a:t>
            </a:r>
          </a:p>
        </p:txBody>
      </p:sp>
      <p:sp>
        <p:nvSpPr>
          <p:cNvPr id="242691" name="Rectangle 3"/>
          <p:cNvSpPr>
            <a:spLocks noGrp="1" noChangeArrowheads="1"/>
          </p:cNvSpPr>
          <p:nvPr>
            <p:ph type="subTitle" idx="1"/>
          </p:nvPr>
        </p:nvSpPr>
        <p:spPr>
          <a:xfrm rot="1089">
            <a:off x="1478830" y="1306486"/>
            <a:ext cx="6967321" cy="4337960"/>
          </a:xfrm>
        </p:spPr>
        <p:txBody>
          <a:bodyPr>
            <a:normAutofit fontScale="70000" lnSpcReduction="20000"/>
          </a:bodyPr>
          <a:lstStyle/>
          <a:p>
            <a:pPr marL="0" indent="0">
              <a:spcBef>
                <a:spcPts val="600"/>
              </a:spcBef>
              <a:spcAft>
                <a:spcPts val="600"/>
              </a:spcAft>
              <a:buNone/>
            </a:pPr>
            <a:r>
              <a:rPr lang="en-US" sz="2400" b="1" cap="none" dirty="0"/>
              <a:t>Storm restoration</a:t>
            </a:r>
          </a:p>
          <a:p>
            <a:pPr>
              <a:spcBef>
                <a:spcPts val="600"/>
              </a:spcBef>
              <a:spcAft>
                <a:spcPts val="600"/>
              </a:spcAft>
            </a:pPr>
            <a:r>
              <a:rPr lang="en-US" sz="1900" cap="none" dirty="0">
                <a:solidFill>
                  <a:schemeClr val="tx1"/>
                </a:solidFill>
              </a:rPr>
              <a:t>Before re-entering your facility</a:t>
            </a:r>
          </a:p>
          <a:p>
            <a:pPr marL="800100" lvl="1" indent="-342900" algn="l">
              <a:spcBef>
                <a:spcPts val="600"/>
              </a:spcBef>
              <a:spcAft>
                <a:spcPts val="600"/>
              </a:spcAft>
              <a:buFont typeface="Arial" panose="020B0604020202020204" pitchFamily="34" charset="0"/>
              <a:buChar char="•"/>
            </a:pPr>
            <a:r>
              <a:rPr lang="en-US" sz="1900" dirty="0">
                <a:solidFill>
                  <a:schemeClr val="tx1"/>
                </a:solidFill>
              </a:rPr>
              <a:t>Check for structural damage.</a:t>
            </a:r>
          </a:p>
          <a:p>
            <a:pPr marL="800100" lvl="1" indent="-342900" algn="l">
              <a:spcBef>
                <a:spcPts val="600"/>
              </a:spcBef>
              <a:spcAft>
                <a:spcPts val="600"/>
              </a:spcAft>
              <a:buFont typeface="Arial" panose="020B0604020202020204" pitchFamily="34" charset="0"/>
              <a:buChar char="•"/>
            </a:pPr>
            <a:r>
              <a:rPr lang="en-US" sz="1900" dirty="0">
                <a:solidFill>
                  <a:schemeClr val="tx1"/>
                </a:solidFill>
              </a:rPr>
              <a:t>Make sure all potential electrical hazards are controlled.</a:t>
            </a:r>
          </a:p>
          <a:p>
            <a:pPr>
              <a:spcBef>
                <a:spcPts val="600"/>
              </a:spcBef>
              <a:spcAft>
                <a:spcPts val="600"/>
              </a:spcAft>
            </a:pPr>
            <a:r>
              <a:rPr lang="en-US" sz="1900" cap="none" dirty="0">
                <a:solidFill>
                  <a:schemeClr val="tx1"/>
                </a:solidFill>
              </a:rPr>
              <a:t>Follow chapter 39 of NFPA 5000-2018 building construction and safety code </a:t>
            </a:r>
          </a:p>
          <a:p>
            <a:pPr>
              <a:spcBef>
                <a:spcPts val="600"/>
              </a:spcBef>
              <a:spcAft>
                <a:spcPts val="600"/>
              </a:spcAft>
            </a:pPr>
            <a:r>
              <a:rPr lang="en-US" sz="1900" cap="none" dirty="0">
                <a:solidFill>
                  <a:schemeClr val="tx1"/>
                </a:solidFill>
              </a:rPr>
              <a:t>Determine the degree of damage</a:t>
            </a:r>
          </a:p>
          <a:p>
            <a:pPr>
              <a:spcBef>
                <a:spcPts val="600"/>
              </a:spcBef>
              <a:spcAft>
                <a:spcPts val="600"/>
              </a:spcAft>
            </a:pPr>
            <a:r>
              <a:rPr lang="en-US" sz="1900" cap="none" dirty="0">
                <a:solidFill>
                  <a:schemeClr val="tx1"/>
                </a:solidFill>
              </a:rPr>
              <a:t>Determine the types of equipment </a:t>
            </a:r>
            <a:br>
              <a:rPr lang="en-US" sz="1900" cap="none" dirty="0">
                <a:solidFill>
                  <a:schemeClr val="tx1"/>
                </a:solidFill>
              </a:rPr>
            </a:br>
            <a:r>
              <a:rPr lang="en-US" sz="1900" cap="none" dirty="0">
                <a:solidFill>
                  <a:schemeClr val="tx1"/>
                </a:solidFill>
              </a:rPr>
              <a:t>being investigated</a:t>
            </a:r>
          </a:p>
          <a:p>
            <a:pPr>
              <a:spcBef>
                <a:spcPts val="600"/>
              </a:spcBef>
              <a:spcAft>
                <a:spcPts val="600"/>
              </a:spcAft>
            </a:pPr>
            <a:r>
              <a:rPr lang="en-US" sz="1900" cap="none" dirty="0">
                <a:solidFill>
                  <a:schemeClr val="tx1"/>
                </a:solidFill>
              </a:rPr>
              <a:t>Determine what liquids were involved, </a:t>
            </a:r>
            <a:br>
              <a:rPr lang="en-US" sz="1900" cap="none" dirty="0">
                <a:solidFill>
                  <a:schemeClr val="tx1"/>
                </a:solidFill>
              </a:rPr>
            </a:br>
            <a:r>
              <a:rPr lang="en-US" sz="1900" cap="none" dirty="0">
                <a:solidFill>
                  <a:schemeClr val="tx1"/>
                </a:solidFill>
              </a:rPr>
              <a:t>such as water, chemicals, oils, sewage </a:t>
            </a:r>
            <a:br>
              <a:rPr lang="en-US" sz="1900" cap="none" dirty="0">
                <a:solidFill>
                  <a:schemeClr val="tx1"/>
                </a:solidFill>
              </a:rPr>
            </a:br>
            <a:r>
              <a:rPr lang="en-US" sz="1900" cap="none" dirty="0">
                <a:solidFill>
                  <a:schemeClr val="tx1"/>
                </a:solidFill>
              </a:rPr>
              <a:t>and so on</a:t>
            </a:r>
          </a:p>
          <a:p>
            <a:pPr>
              <a:spcBef>
                <a:spcPts val="600"/>
              </a:spcBef>
              <a:spcAft>
                <a:spcPts val="600"/>
              </a:spcAft>
            </a:pPr>
            <a:r>
              <a:rPr lang="en-US" sz="1900" cap="none" dirty="0">
                <a:solidFill>
                  <a:schemeClr val="tx1"/>
                </a:solidFill>
              </a:rPr>
              <a:t>Find out how long the equipment </a:t>
            </a:r>
            <a:br>
              <a:rPr lang="en-US" sz="1900" cap="none" dirty="0">
                <a:solidFill>
                  <a:schemeClr val="tx1"/>
                </a:solidFill>
              </a:rPr>
            </a:br>
            <a:r>
              <a:rPr lang="en-US" sz="1900" cap="none" dirty="0">
                <a:solidFill>
                  <a:schemeClr val="tx1"/>
                </a:solidFill>
              </a:rPr>
              <a:t>was exposed to such damage</a:t>
            </a:r>
          </a:p>
          <a:p>
            <a:pPr>
              <a:spcBef>
                <a:spcPts val="600"/>
              </a:spcBef>
              <a:spcAft>
                <a:spcPts val="600"/>
              </a:spcAft>
            </a:pPr>
            <a:r>
              <a:rPr lang="en-US" sz="1900" cap="none" dirty="0">
                <a:solidFill>
                  <a:schemeClr val="tx1"/>
                </a:solidFill>
              </a:rPr>
              <a:t>Consult with the equipment manufacturer </a:t>
            </a:r>
            <a:br>
              <a:rPr lang="en-US" sz="1900" cap="none" dirty="0">
                <a:solidFill>
                  <a:schemeClr val="tx1"/>
                </a:solidFill>
              </a:rPr>
            </a:br>
            <a:r>
              <a:rPr lang="en-US" sz="1900" cap="none" dirty="0">
                <a:solidFill>
                  <a:schemeClr val="tx1"/>
                </a:solidFill>
              </a:rPr>
              <a:t>when repair or refurbishment is the plan of action</a:t>
            </a:r>
            <a:endParaRPr lang="en-US" sz="1900" cap="none" dirty="0">
              <a:solidFill>
                <a:schemeClr val="tx1"/>
              </a:solidFill>
              <a:latin typeface="+mj-lt"/>
            </a:endParaRPr>
          </a:p>
        </p:txBody>
      </p:sp>
      <p:sp>
        <p:nvSpPr>
          <p:cNvPr id="242695" name="Rectangle 7"/>
          <p:cNvSpPr>
            <a:spLocks noChangeArrowheads="1"/>
          </p:cNvSpPr>
          <p:nvPr/>
        </p:nvSpPr>
        <p:spPr bwMode="auto">
          <a:xfrm>
            <a:off x="2347913" y="1658938"/>
            <a:ext cx="9144000" cy="0"/>
          </a:xfrm>
          <a:prstGeom prst="rect">
            <a:avLst/>
          </a:prstGeom>
          <a:noFill/>
          <a:ln w="9525">
            <a:noFill/>
            <a:miter lim="800000"/>
            <a:headEnd/>
            <a:tailEnd/>
          </a:ln>
          <a:effectLst/>
        </p:spPr>
        <p:txBody>
          <a:bodyPr>
            <a:spAutoFit/>
          </a:bodyPr>
          <a:lstStyle/>
          <a:p>
            <a:endParaRPr lang="en-US"/>
          </a:p>
        </p:txBody>
      </p:sp>
      <p:sp>
        <p:nvSpPr>
          <p:cNvPr id="3" name="TextBox 2">
            <a:extLst>
              <a:ext uri="{FF2B5EF4-FFF2-40B4-BE49-F238E27FC236}">
                <a16:creationId xmlns:a16="http://schemas.microsoft.com/office/drawing/2014/main" id="{7CF9BC70-81DE-4E49-B283-9461D2D976E0}"/>
              </a:ext>
            </a:extLst>
          </p:cNvPr>
          <p:cNvSpPr txBox="1"/>
          <p:nvPr/>
        </p:nvSpPr>
        <p:spPr>
          <a:xfrm>
            <a:off x="6632514" y="118417"/>
            <a:ext cx="2457019" cy="276999"/>
          </a:xfrm>
          <a:prstGeom prst="rect">
            <a:avLst/>
          </a:prstGeom>
          <a:noFill/>
        </p:spPr>
        <p:txBody>
          <a:bodyPr wrap="none" rtlCol="0">
            <a:spAutoFit/>
          </a:bodyPr>
          <a:lstStyle/>
          <a:p>
            <a:r>
              <a:rPr lang="en-US" sz="1200" dirty="0"/>
              <a:t>Source: Water Mold Fire Restoration</a:t>
            </a:r>
          </a:p>
        </p:txBody>
      </p:sp>
      <p:pic>
        <p:nvPicPr>
          <p:cNvPr id="4" name="Picture 3">
            <a:extLst>
              <a:ext uri="{FF2B5EF4-FFF2-40B4-BE49-F238E27FC236}">
                <a16:creationId xmlns:a16="http://schemas.microsoft.com/office/drawing/2014/main" id="{584FCC5E-DCCE-4B95-AC8C-317918DE5A25}"/>
              </a:ext>
            </a:extLst>
          </p:cNvPr>
          <p:cNvPicPr>
            <a:picLocks noChangeAspect="1"/>
          </p:cNvPicPr>
          <p:nvPr/>
        </p:nvPicPr>
        <p:blipFill>
          <a:blip r:embed="rId3"/>
          <a:stretch>
            <a:fillRect/>
          </a:stretch>
        </p:blipFill>
        <p:spPr>
          <a:xfrm>
            <a:off x="5868720" y="395416"/>
            <a:ext cx="3220813" cy="1803656"/>
          </a:xfrm>
          <a:prstGeom prst="rect">
            <a:avLst/>
          </a:prstGeom>
        </p:spPr>
      </p:pic>
      <p:pic>
        <p:nvPicPr>
          <p:cNvPr id="7" name="Picture 6">
            <a:extLst>
              <a:ext uri="{FF2B5EF4-FFF2-40B4-BE49-F238E27FC236}">
                <a16:creationId xmlns:a16="http://schemas.microsoft.com/office/drawing/2014/main" id="{2ECA911F-99E6-4F36-A6CD-25B2B69F8691}"/>
              </a:ext>
            </a:extLst>
          </p:cNvPr>
          <p:cNvPicPr>
            <a:picLocks noChangeAspect="1"/>
          </p:cNvPicPr>
          <p:nvPr/>
        </p:nvPicPr>
        <p:blipFill>
          <a:blip r:embed="rId4"/>
          <a:stretch>
            <a:fillRect/>
          </a:stretch>
        </p:blipFill>
        <p:spPr>
          <a:xfrm>
            <a:off x="0" y="8811"/>
            <a:ext cx="4141876" cy="641540"/>
          </a:xfrm>
          <a:prstGeom prst="rect">
            <a:avLst/>
          </a:prstGeom>
        </p:spPr>
      </p:pic>
    </p:spTree>
    <p:extLst>
      <p:ext uri="{BB962C8B-B14F-4D97-AF65-F5344CB8AC3E}">
        <p14:creationId xmlns:p14="http://schemas.microsoft.com/office/powerpoint/2010/main" val="366260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795344" y="559305"/>
            <a:ext cx="6623047" cy="542784"/>
          </a:xfrm>
        </p:spPr>
        <p:txBody>
          <a:bodyPr/>
          <a:lstStyle/>
          <a:p>
            <a:pPr eaLnBrk="1" hangingPunct="1"/>
            <a:r>
              <a:rPr lang="en-US" sz="3200" dirty="0"/>
              <a:t>Recognizing Potential Hazards</a:t>
            </a:r>
          </a:p>
        </p:txBody>
      </p:sp>
      <p:sp>
        <p:nvSpPr>
          <p:cNvPr id="2" name="Content Placeholder 1"/>
          <p:cNvSpPr>
            <a:spLocks noGrp="1"/>
          </p:cNvSpPr>
          <p:nvPr>
            <p:ph type="subTitle" idx="1"/>
          </p:nvPr>
        </p:nvSpPr>
        <p:spPr>
          <a:xfrm rot="1089">
            <a:off x="1148179" y="1200590"/>
            <a:ext cx="6623003" cy="4199029"/>
          </a:xfrm>
        </p:spPr>
        <p:txBody>
          <a:bodyPr>
            <a:normAutofit fontScale="77500" lnSpcReduction="20000"/>
          </a:bodyPr>
          <a:lstStyle/>
          <a:p>
            <a:pPr marL="0" indent="0">
              <a:spcBef>
                <a:spcPts val="600"/>
              </a:spcBef>
              <a:spcAft>
                <a:spcPts val="600"/>
              </a:spcAft>
              <a:buNone/>
            </a:pPr>
            <a:r>
              <a:rPr lang="en-US" sz="2600" b="1" cap="none" dirty="0"/>
              <a:t>Arc Flash Hazard</a:t>
            </a:r>
          </a:p>
          <a:p>
            <a:pPr>
              <a:spcBef>
                <a:spcPts val="600"/>
              </a:spcBef>
              <a:spcAft>
                <a:spcPts val="600"/>
              </a:spcAft>
            </a:pPr>
            <a:r>
              <a:rPr lang="en-US" sz="2200" cap="none" spc="0" dirty="0"/>
              <a:t>Temperature of the arc terminals can reach approximately 35,000</a:t>
            </a:r>
            <a:r>
              <a:rPr lang="en-US" sz="2200" cap="none" spc="0">
                <a:sym typeface="Symbol" panose="05050102010706020507" pitchFamily="18" charset="2"/>
              </a:rPr>
              <a:t></a:t>
            </a:r>
            <a:r>
              <a:rPr lang="en-US" sz="2200" cap="none" spc="0"/>
              <a:t>F</a:t>
            </a:r>
            <a:endParaRPr lang="en-US" sz="2200" cap="none" spc="0" dirty="0"/>
          </a:p>
          <a:p>
            <a:pPr>
              <a:spcBef>
                <a:spcPts val="600"/>
              </a:spcBef>
              <a:spcAft>
                <a:spcPts val="600"/>
              </a:spcAft>
            </a:pPr>
            <a:r>
              <a:rPr lang="en-US" sz="2200" cap="none" spc="0" dirty="0"/>
              <a:t>Shrapnel propelled in excess of 700 miles-per-hour.</a:t>
            </a:r>
          </a:p>
          <a:p>
            <a:pPr>
              <a:spcBef>
                <a:spcPts val="600"/>
              </a:spcBef>
              <a:spcAft>
                <a:spcPts val="600"/>
              </a:spcAft>
            </a:pPr>
            <a:r>
              <a:rPr lang="en-US" sz="2200" cap="none" spc="0" dirty="0"/>
              <a:t>Deafening loud noise</a:t>
            </a:r>
          </a:p>
          <a:p>
            <a:pPr>
              <a:spcBef>
                <a:spcPts val="600"/>
              </a:spcBef>
              <a:spcAft>
                <a:spcPts val="600"/>
              </a:spcAft>
            </a:pPr>
            <a:r>
              <a:rPr lang="en-US" sz="2300" spc="0" dirty="0"/>
              <a:t>OSHA 29 CFR </a:t>
            </a:r>
            <a:r>
              <a:rPr lang="en-US" sz="2300" cap="none" spc="0" dirty="0"/>
              <a:t>1910.132 personal protective equipment (PPE)</a:t>
            </a:r>
          </a:p>
          <a:p>
            <a:pPr marL="800100" lvl="1" indent="-342900" algn="l">
              <a:lnSpc>
                <a:spcPct val="110000"/>
              </a:lnSpc>
              <a:spcBef>
                <a:spcPts val="600"/>
              </a:spcBef>
              <a:spcAft>
                <a:spcPts val="600"/>
              </a:spcAft>
              <a:buFont typeface="Arial" panose="020B0604020202020204" pitchFamily="34" charset="0"/>
              <a:buChar char="•"/>
            </a:pPr>
            <a:r>
              <a:rPr lang="en-US" sz="2300" dirty="0">
                <a:solidFill>
                  <a:schemeClr val="accent1">
                    <a:lumMod val="50000"/>
                  </a:schemeClr>
                </a:solidFill>
              </a:rPr>
              <a:t>(d)(1) requires evaluating the workplace </a:t>
            </a:r>
            <a:br>
              <a:rPr lang="en-US" sz="2300" dirty="0">
                <a:solidFill>
                  <a:schemeClr val="accent1">
                    <a:lumMod val="50000"/>
                  </a:schemeClr>
                </a:solidFill>
              </a:rPr>
            </a:br>
            <a:r>
              <a:rPr lang="en-US" sz="2300" dirty="0">
                <a:solidFill>
                  <a:schemeClr val="accent1">
                    <a:lumMod val="50000"/>
                  </a:schemeClr>
                </a:solidFill>
              </a:rPr>
              <a:t>for electrical hazards and selecting and </a:t>
            </a:r>
            <a:br>
              <a:rPr lang="en-US" sz="2300" dirty="0">
                <a:solidFill>
                  <a:schemeClr val="accent1">
                    <a:lumMod val="50000"/>
                  </a:schemeClr>
                </a:solidFill>
              </a:rPr>
            </a:br>
            <a:r>
              <a:rPr lang="en-US" sz="2300" dirty="0">
                <a:solidFill>
                  <a:schemeClr val="accent1">
                    <a:lumMod val="50000"/>
                  </a:schemeClr>
                </a:solidFill>
              </a:rPr>
              <a:t>requiring the use of appropriate PPE to </a:t>
            </a:r>
            <a:br>
              <a:rPr lang="en-US" sz="2300" dirty="0">
                <a:solidFill>
                  <a:schemeClr val="accent1">
                    <a:lumMod val="50000"/>
                  </a:schemeClr>
                </a:solidFill>
              </a:rPr>
            </a:br>
            <a:r>
              <a:rPr lang="en-US" sz="2300" dirty="0">
                <a:solidFill>
                  <a:schemeClr val="accent1">
                    <a:lumMod val="50000"/>
                  </a:schemeClr>
                </a:solidFill>
              </a:rPr>
              <a:t>protect employees (ASTM F1506).</a:t>
            </a:r>
          </a:p>
          <a:p>
            <a:pPr marL="800100" lvl="1" indent="-342900" algn="l">
              <a:lnSpc>
                <a:spcPct val="110000"/>
              </a:lnSpc>
              <a:spcBef>
                <a:spcPts val="600"/>
              </a:spcBef>
              <a:spcAft>
                <a:spcPts val="600"/>
              </a:spcAft>
              <a:buFont typeface="Arial" panose="020B0604020202020204" pitchFamily="34" charset="0"/>
              <a:buChar char="•"/>
            </a:pPr>
            <a:r>
              <a:rPr lang="en-US" sz="2300" dirty="0">
                <a:solidFill>
                  <a:schemeClr val="accent1">
                    <a:lumMod val="50000"/>
                  </a:schemeClr>
                </a:solidFill>
              </a:rPr>
              <a:t>(f) requires PPE training (how to wear, </a:t>
            </a:r>
            <a:br>
              <a:rPr lang="en-US" sz="2300" dirty="0">
                <a:solidFill>
                  <a:schemeClr val="accent1">
                    <a:lumMod val="50000"/>
                  </a:schemeClr>
                </a:solidFill>
              </a:rPr>
            </a:br>
            <a:r>
              <a:rPr lang="en-US" sz="2300" dirty="0">
                <a:solidFill>
                  <a:schemeClr val="accent1">
                    <a:lumMod val="50000"/>
                  </a:schemeClr>
                </a:solidFill>
              </a:rPr>
              <a:t>remove, maintain).</a:t>
            </a:r>
          </a:p>
          <a:p>
            <a:pPr>
              <a:lnSpc>
                <a:spcPct val="110000"/>
              </a:lnSpc>
              <a:spcBef>
                <a:spcPts val="600"/>
              </a:spcBef>
              <a:spcAft>
                <a:spcPts val="600"/>
              </a:spcAft>
            </a:pPr>
            <a:r>
              <a:rPr lang="en-US" sz="2300" spc="0" dirty="0"/>
              <a:t>NFPA 70:NEC</a:t>
            </a:r>
            <a:r>
              <a:rPr lang="en-US" sz="2300" cap="none" spc="0" dirty="0"/>
              <a:t>-2020 230.62(C) barriers. </a:t>
            </a:r>
            <a:r>
              <a:rPr lang="en-US" sz="2300" cap="none" spc="0" dirty="0">
                <a:solidFill>
                  <a:srgbClr val="FF0000"/>
                </a:solidFill>
              </a:rPr>
              <a:t>(New)</a:t>
            </a:r>
            <a:endParaRPr lang="en-US" sz="2300" spc="0"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8391" y="299780"/>
            <a:ext cx="1725609" cy="2315104"/>
          </a:xfrm>
          <a:prstGeom prst="rect">
            <a:avLst/>
          </a:prstGeom>
        </p:spPr>
      </p:pic>
      <p:pic>
        <p:nvPicPr>
          <p:cNvPr id="3" name="Picture 2">
            <a:extLst>
              <a:ext uri="{FF2B5EF4-FFF2-40B4-BE49-F238E27FC236}">
                <a16:creationId xmlns:a16="http://schemas.microsoft.com/office/drawing/2014/main" id="{1EE751B4-7D9B-4246-90E3-B5A6CBB6C70F}"/>
              </a:ext>
            </a:extLst>
          </p:cNvPr>
          <p:cNvPicPr>
            <a:picLocks noChangeAspect="1"/>
          </p:cNvPicPr>
          <p:nvPr/>
        </p:nvPicPr>
        <p:blipFill>
          <a:blip r:embed="rId4"/>
          <a:stretch>
            <a:fillRect/>
          </a:stretch>
        </p:blipFill>
        <p:spPr>
          <a:xfrm>
            <a:off x="7009296" y="3217411"/>
            <a:ext cx="2134704" cy="2126494"/>
          </a:xfrm>
          <a:prstGeom prst="rect">
            <a:avLst/>
          </a:prstGeom>
        </p:spPr>
      </p:pic>
      <p:pic>
        <p:nvPicPr>
          <p:cNvPr id="7" name="Picture 6">
            <a:extLst>
              <a:ext uri="{FF2B5EF4-FFF2-40B4-BE49-F238E27FC236}">
                <a16:creationId xmlns:a16="http://schemas.microsoft.com/office/drawing/2014/main" id="{3F0225B2-3CA1-49CD-9CDA-D30302835C93}"/>
              </a:ext>
            </a:extLst>
          </p:cNvPr>
          <p:cNvPicPr>
            <a:picLocks noChangeAspect="1"/>
          </p:cNvPicPr>
          <p:nvPr/>
        </p:nvPicPr>
        <p:blipFill>
          <a:blip r:embed="rId5"/>
          <a:stretch>
            <a:fillRect/>
          </a:stretch>
        </p:blipFill>
        <p:spPr>
          <a:xfrm>
            <a:off x="0" y="0"/>
            <a:ext cx="4141876" cy="641540"/>
          </a:xfrm>
          <a:prstGeom prst="rect">
            <a:avLst/>
          </a:prstGeom>
        </p:spPr>
      </p:pic>
    </p:spTree>
    <p:extLst>
      <p:ext uri="{BB962C8B-B14F-4D97-AF65-F5344CB8AC3E}">
        <p14:creationId xmlns:p14="http://schemas.microsoft.com/office/powerpoint/2010/main" val="4287608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496086" y="465118"/>
            <a:ext cx="2709958" cy="526728"/>
          </a:xfrm>
        </p:spPr>
        <p:txBody>
          <a:bodyPr/>
          <a:lstStyle/>
          <a:p>
            <a:pPr eaLnBrk="1" hangingPunct="1"/>
            <a:r>
              <a:rPr lang="en-US" sz="2400" dirty="0"/>
              <a:t>Safe Work Practices</a:t>
            </a:r>
          </a:p>
        </p:txBody>
      </p:sp>
      <p:sp>
        <p:nvSpPr>
          <p:cNvPr id="2" name="Content Placeholder 1"/>
          <p:cNvSpPr>
            <a:spLocks noGrp="1"/>
          </p:cNvSpPr>
          <p:nvPr>
            <p:ph type="subTitle" idx="1"/>
          </p:nvPr>
        </p:nvSpPr>
        <p:spPr>
          <a:xfrm rot="1089">
            <a:off x="592146" y="971295"/>
            <a:ext cx="8363572" cy="4559252"/>
          </a:xfrm>
        </p:spPr>
        <p:txBody>
          <a:bodyPr>
            <a:normAutofit/>
          </a:bodyPr>
          <a:lstStyle/>
          <a:p>
            <a:pPr>
              <a:lnSpc>
                <a:spcPct val="120000"/>
              </a:lnSpc>
              <a:spcBef>
                <a:spcPts val="600"/>
              </a:spcBef>
              <a:spcAft>
                <a:spcPts val="300"/>
              </a:spcAft>
            </a:pPr>
            <a:r>
              <a:rPr lang="en-US" sz="1600" dirty="0">
                <a:solidFill>
                  <a:schemeClr val="accent1">
                    <a:lumMod val="50000"/>
                  </a:schemeClr>
                </a:solidFill>
              </a:rPr>
              <a:t>NFPA 70E:2015</a:t>
            </a:r>
            <a:r>
              <a:rPr lang="en-US" sz="1600" cap="none" spc="0" dirty="0">
                <a:solidFill>
                  <a:schemeClr val="accent1">
                    <a:lumMod val="50000"/>
                  </a:schemeClr>
                </a:solidFill>
              </a:rPr>
              <a:t>Article 130 work involving electrical hazards</a:t>
            </a:r>
            <a:endParaRPr lang="en-US" sz="1600" spc="0" dirty="0">
              <a:solidFill>
                <a:schemeClr val="accent1">
                  <a:lumMod val="50000"/>
                </a:schemeClr>
              </a:solidFill>
            </a:endParaRPr>
          </a:p>
          <a:p>
            <a:pPr marL="914400" lvl="1" indent="-457200" algn="l">
              <a:lnSpc>
                <a:spcPct val="120000"/>
              </a:lnSpc>
              <a:spcAft>
                <a:spcPts val="600"/>
              </a:spcAft>
              <a:buFont typeface="Arial" panose="020B0604020202020204" pitchFamily="34" charset="0"/>
              <a:buChar char="•"/>
            </a:pPr>
            <a:r>
              <a:rPr lang="en-US" sz="1700" dirty="0">
                <a:solidFill>
                  <a:schemeClr val="accent1">
                    <a:lumMod val="50000"/>
                  </a:schemeClr>
                </a:solidFill>
              </a:rPr>
              <a:t>Instruction on safe work practices (alertness, </a:t>
            </a:r>
            <a:br>
              <a:rPr lang="en-US" sz="1700" dirty="0">
                <a:solidFill>
                  <a:schemeClr val="accent1">
                    <a:lumMod val="50000"/>
                  </a:schemeClr>
                </a:solidFill>
              </a:rPr>
            </a:br>
            <a:r>
              <a:rPr lang="en-US" sz="1700" dirty="0">
                <a:solidFill>
                  <a:schemeClr val="accent1">
                    <a:lumMod val="50000"/>
                  </a:schemeClr>
                </a:solidFill>
              </a:rPr>
              <a:t>illumination, clothing, tools).</a:t>
            </a:r>
          </a:p>
          <a:p>
            <a:pPr marL="914400" lvl="1" indent="-457200" algn="l">
              <a:lnSpc>
                <a:spcPct val="120000"/>
              </a:lnSpc>
              <a:spcAft>
                <a:spcPts val="600"/>
              </a:spcAft>
              <a:buFont typeface="Arial" panose="020B0604020202020204" pitchFamily="34" charset="0"/>
              <a:buChar char="•"/>
            </a:pPr>
            <a:r>
              <a:rPr lang="en-US" sz="1700" dirty="0">
                <a:solidFill>
                  <a:schemeClr val="accent1">
                    <a:lumMod val="50000"/>
                  </a:schemeClr>
                </a:solidFill>
              </a:rPr>
              <a:t>Select personal and other protective equipment.</a:t>
            </a:r>
          </a:p>
          <a:p>
            <a:pPr marL="1371600" lvl="2" indent="-457200" algn="l">
              <a:spcBef>
                <a:spcPts val="600"/>
              </a:spcBef>
              <a:spcAft>
                <a:spcPts val="600"/>
              </a:spcAft>
              <a:buFont typeface="Arial" panose="020B0604020202020204" pitchFamily="34" charset="0"/>
              <a:buChar char="•"/>
            </a:pPr>
            <a:r>
              <a:rPr lang="en-US" sz="1700" dirty="0">
                <a:solidFill>
                  <a:schemeClr val="accent1">
                    <a:lumMod val="50000"/>
                  </a:schemeClr>
                </a:solidFill>
              </a:rPr>
              <a:t>Article 130.5 </a:t>
            </a:r>
            <a:r>
              <a:rPr lang="en-US" sz="1700" u="sng" dirty="0">
                <a:solidFill>
                  <a:schemeClr val="accent1">
                    <a:lumMod val="50000"/>
                  </a:schemeClr>
                </a:solidFill>
              </a:rPr>
              <a:t>Incident Energy Analysis</a:t>
            </a:r>
            <a:r>
              <a:rPr lang="en-US" sz="1700" dirty="0">
                <a:solidFill>
                  <a:schemeClr val="accent1">
                    <a:lumMod val="50000"/>
                  </a:schemeClr>
                </a:solidFill>
              </a:rPr>
              <a:t>, labeled</a:t>
            </a:r>
          </a:p>
          <a:p>
            <a:pPr marL="1371600" lvl="2" indent="-457200" algn="l">
              <a:buFont typeface="Arial" panose="020B0604020202020204" pitchFamily="34" charset="0"/>
              <a:buChar char="•"/>
            </a:pPr>
            <a:r>
              <a:rPr lang="en-US" sz="1700" dirty="0">
                <a:solidFill>
                  <a:srgbClr val="FF0000"/>
                </a:solidFill>
              </a:rPr>
              <a:t>Table H.3(b) in Annex H (</a:t>
            </a:r>
            <a:r>
              <a:rPr lang="en-US" sz="1700" dirty="0" err="1">
                <a:solidFill>
                  <a:srgbClr val="FF0000"/>
                </a:solidFill>
              </a:rPr>
              <a:t>cal</a:t>
            </a:r>
            <a:r>
              <a:rPr lang="en-US" sz="1700" dirty="0">
                <a:solidFill>
                  <a:srgbClr val="FF0000"/>
                </a:solidFill>
              </a:rPr>
              <a:t>/cm</a:t>
            </a:r>
            <a:r>
              <a:rPr lang="en-US" sz="1700" baseline="30000" dirty="0">
                <a:solidFill>
                  <a:srgbClr val="FF0000"/>
                </a:solidFill>
              </a:rPr>
              <a:t>2</a:t>
            </a:r>
            <a:r>
              <a:rPr lang="en-US" sz="1700" dirty="0">
                <a:solidFill>
                  <a:srgbClr val="FF0000"/>
                </a:solidFill>
              </a:rPr>
              <a:t>)</a:t>
            </a:r>
          </a:p>
          <a:p>
            <a:pPr marL="457200" lvl="2" algn="l">
              <a:spcBef>
                <a:spcPts val="1200"/>
              </a:spcBef>
              <a:spcAft>
                <a:spcPts val="1200"/>
              </a:spcAft>
            </a:pPr>
            <a:r>
              <a:rPr lang="en-US" sz="1700" dirty="0">
                <a:solidFill>
                  <a:schemeClr val="accent1">
                    <a:lumMod val="50000"/>
                  </a:schemeClr>
                </a:solidFill>
              </a:rPr>
              <a:t>		     OR </a:t>
            </a:r>
            <a:r>
              <a:rPr lang="en-US" sz="1700" u="sng" dirty="0">
                <a:solidFill>
                  <a:schemeClr val="accent1">
                    <a:lumMod val="50000"/>
                  </a:schemeClr>
                </a:solidFill>
              </a:rPr>
              <a:t>PPE Category Method</a:t>
            </a:r>
          </a:p>
          <a:p>
            <a:pPr marL="1371600" lvl="2" indent="-457200" algn="l">
              <a:spcBef>
                <a:spcPts val="600"/>
              </a:spcBef>
              <a:buFont typeface="Arial" panose="020B0604020202020204" pitchFamily="34" charset="0"/>
              <a:buChar char="•"/>
            </a:pPr>
            <a:r>
              <a:rPr lang="en-US" sz="1700" dirty="0">
                <a:solidFill>
                  <a:schemeClr val="accent1">
                    <a:lumMod val="50000"/>
                  </a:schemeClr>
                </a:solidFill>
              </a:rPr>
              <a:t>Table 130.7(C)(15) Hazard/Risk Category (1-4), Gloves/Tools</a:t>
            </a:r>
            <a:br>
              <a:rPr lang="en-US" sz="1700" dirty="0">
                <a:solidFill>
                  <a:schemeClr val="accent1">
                    <a:lumMod val="50000"/>
                  </a:schemeClr>
                </a:solidFill>
              </a:rPr>
            </a:br>
            <a:endParaRPr lang="en-US" sz="1700" dirty="0">
              <a:solidFill>
                <a:schemeClr val="accent1">
                  <a:lumMod val="50000"/>
                </a:schemeClr>
              </a:solidFill>
            </a:endParaRPr>
          </a:p>
          <a:p>
            <a:pPr marL="1371600" lvl="2" indent="-457200" algn="l">
              <a:spcBef>
                <a:spcPts val="600"/>
              </a:spcBef>
              <a:buFont typeface="Arial" panose="020B0604020202020204" pitchFamily="34" charset="0"/>
              <a:buChar char="•"/>
            </a:pPr>
            <a:r>
              <a:rPr lang="en-US" sz="1700" dirty="0">
                <a:solidFill>
                  <a:schemeClr val="accent1">
                    <a:lumMod val="50000"/>
                  </a:schemeClr>
                </a:solidFill>
              </a:rPr>
              <a:t>Table 130.7(C)(16) Protective Clothing and PPE</a:t>
            </a:r>
          </a:p>
          <a:p>
            <a:pPr lvl="2" algn="l">
              <a:spcBef>
                <a:spcPts val="600"/>
              </a:spcBef>
            </a:pPr>
            <a:endParaRPr lang="en-US" sz="1700" dirty="0">
              <a:solidFill>
                <a:schemeClr val="accent1">
                  <a:lumMod val="50000"/>
                </a:schemeClr>
              </a:solidFill>
            </a:endParaRPr>
          </a:p>
          <a:p>
            <a:pPr marL="1371600" lvl="2" indent="-457200" algn="l">
              <a:spcBef>
                <a:spcPts val="0"/>
              </a:spcBef>
              <a:spcAft>
                <a:spcPts val="600"/>
              </a:spcAft>
              <a:buFont typeface="Arial" panose="020B0604020202020204" pitchFamily="34" charset="0"/>
              <a:buChar char="•"/>
            </a:pPr>
            <a:r>
              <a:rPr lang="en-US" sz="1700" dirty="0">
                <a:solidFill>
                  <a:schemeClr val="accent1">
                    <a:lumMod val="50000"/>
                  </a:schemeClr>
                </a:solidFill>
              </a:rPr>
              <a:t>Table 130.7(C)(14)  Protective Clothing Standards</a:t>
            </a:r>
          </a:p>
        </p:txBody>
      </p:sp>
      <p:sp>
        <p:nvSpPr>
          <p:cNvPr id="9" name="Down Arrow 8"/>
          <p:cNvSpPr/>
          <p:nvPr/>
        </p:nvSpPr>
        <p:spPr>
          <a:xfrm flipV="1">
            <a:off x="6088908" y="4738194"/>
            <a:ext cx="57834" cy="172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043190" y="2907246"/>
            <a:ext cx="103552" cy="345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Brace 3">
            <a:extLst>
              <a:ext uri="{FF2B5EF4-FFF2-40B4-BE49-F238E27FC236}">
                <a16:creationId xmlns:a16="http://schemas.microsoft.com/office/drawing/2014/main" id="{F16F3194-23B4-47AD-8ED8-54DE18822890}"/>
              </a:ext>
            </a:extLst>
          </p:cNvPr>
          <p:cNvSpPr/>
          <p:nvPr/>
        </p:nvSpPr>
        <p:spPr>
          <a:xfrm>
            <a:off x="960120" y="3048000"/>
            <a:ext cx="338102" cy="2167305"/>
          </a:xfrm>
          <a:prstGeom prst="leftBrace">
            <a:avLst>
              <a:gd name="adj1" fmla="val 8333"/>
              <a:gd name="adj2" fmla="val 5049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7BD95118-924A-4423-A194-70029F4AF2EB}"/>
              </a:ext>
            </a:extLst>
          </p:cNvPr>
          <p:cNvSpPr txBox="1"/>
          <p:nvPr/>
        </p:nvSpPr>
        <p:spPr>
          <a:xfrm rot="16200000">
            <a:off x="-403402" y="3608474"/>
            <a:ext cx="2297430" cy="307778"/>
          </a:xfrm>
          <a:prstGeom prst="rect">
            <a:avLst/>
          </a:prstGeom>
          <a:noFill/>
        </p:spPr>
        <p:txBody>
          <a:bodyPr wrap="square" rtlCol="0">
            <a:spAutoFit/>
          </a:bodyPr>
          <a:lstStyle/>
          <a:p>
            <a:r>
              <a:rPr lang="en-US" sz="1400" dirty="0">
                <a:solidFill>
                  <a:srgbClr val="FF0000"/>
                </a:solidFill>
              </a:rPr>
              <a:t>Section 130.5(G) in 2018!</a:t>
            </a:r>
          </a:p>
        </p:txBody>
      </p:sp>
      <p:pic>
        <p:nvPicPr>
          <p:cNvPr id="13" name="Picture 12">
            <a:extLst>
              <a:ext uri="{FF2B5EF4-FFF2-40B4-BE49-F238E27FC236}">
                <a16:creationId xmlns:a16="http://schemas.microsoft.com/office/drawing/2014/main" id="{0734A4A1-77C7-4079-B792-64933DF0CFFA}"/>
              </a:ext>
            </a:extLst>
          </p:cNvPr>
          <p:cNvPicPr>
            <a:picLocks noChangeAspect="1"/>
          </p:cNvPicPr>
          <p:nvPr/>
        </p:nvPicPr>
        <p:blipFill>
          <a:blip r:embed="rId3"/>
          <a:stretch>
            <a:fillRect/>
          </a:stretch>
        </p:blipFill>
        <p:spPr>
          <a:xfrm>
            <a:off x="0" y="38059"/>
            <a:ext cx="4141876" cy="641540"/>
          </a:xfrm>
          <a:prstGeom prst="rect">
            <a:avLst/>
          </a:prstGeom>
        </p:spPr>
      </p:pic>
      <p:sp>
        <p:nvSpPr>
          <p:cNvPr id="12" name="Down Arrow 8">
            <a:extLst>
              <a:ext uri="{FF2B5EF4-FFF2-40B4-BE49-F238E27FC236}">
                <a16:creationId xmlns:a16="http://schemas.microsoft.com/office/drawing/2014/main" id="{B8A5614B-5491-4C19-A93F-DBC624E43A03}"/>
              </a:ext>
            </a:extLst>
          </p:cNvPr>
          <p:cNvSpPr/>
          <p:nvPr/>
        </p:nvSpPr>
        <p:spPr>
          <a:xfrm rot="10800000" flipV="1">
            <a:off x="6092445" y="4133117"/>
            <a:ext cx="57834" cy="172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77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7236" y="592511"/>
            <a:ext cx="6623047" cy="1204306"/>
          </a:xfrm>
        </p:spPr>
        <p:txBody>
          <a:bodyPr/>
          <a:lstStyle/>
          <a:p>
            <a:pPr algn="ctr"/>
            <a:r>
              <a:rPr lang="en-US" dirty="0"/>
              <a:t>Meet Your Panelist</a:t>
            </a:r>
          </a:p>
        </p:txBody>
      </p:sp>
      <p:pic>
        <p:nvPicPr>
          <p:cNvPr id="5" name="Picture 4"/>
          <p:cNvPicPr/>
          <p:nvPr/>
        </p:nvPicPr>
        <p:blipFill rotWithShape="1">
          <a:blip r:embed="rId2" cstate="screen">
            <a:extLst>
              <a:ext uri="{28A0092B-C50C-407E-A947-70E740481C1C}">
                <a14:useLocalDpi xmlns:a14="http://schemas.microsoft.com/office/drawing/2010/main"/>
              </a:ext>
            </a:extLst>
          </a:blip>
          <a:srcRect l="11137" r="10906"/>
          <a:stretch/>
        </p:blipFill>
        <p:spPr>
          <a:xfrm>
            <a:off x="3528252" y="1919929"/>
            <a:ext cx="2087496" cy="3018142"/>
          </a:xfrm>
          <a:prstGeom prst="rect">
            <a:avLst/>
          </a:prstGeom>
          <a:ln w="25400">
            <a:solidFill>
              <a:schemeClr val="accent1"/>
            </a:solidFill>
          </a:ln>
        </p:spPr>
      </p:pic>
      <p:sp>
        <p:nvSpPr>
          <p:cNvPr id="7" name="Rectangle 6"/>
          <p:cNvSpPr/>
          <p:nvPr/>
        </p:nvSpPr>
        <p:spPr>
          <a:xfrm>
            <a:off x="3247921" y="4986920"/>
            <a:ext cx="2608890" cy="415498"/>
          </a:xfrm>
          <a:prstGeom prst="rect">
            <a:avLst/>
          </a:prstGeom>
        </p:spPr>
        <p:txBody>
          <a:bodyPr wrap="square">
            <a:spAutoFit/>
          </a:bodyPr>
          <a:lstStyle/>
          <a:p>
            <a:pPr algn="ctr"/>
            <a:r>
              <a:rPr lang="en-US" sz="2100" dirty="0">
                <a:latin typeface="+mj-lt"/>
                <a:cs typeface="Arial"/>
              </a:rPr>
              <a:t>Mike Carter</a:t>
            </a:r>
          </a:p>
        </p:txBody>
      </p:sp>
      <p:pic>
        <p:nvPicPr>
          <p:cNvPr id="8" name="Picture 7">
            <a:extLst>
              <a:ext uri="{FF2B5EF4-FFF2-40B4-BE49-F238E27FC236}">
                <a16:creationId xmlns:a16="http://schemas.microsoft.com/office/drawing/2014/main" id="{0CE58E69-585E-4DBD-8EA2-5FF21069A631}"/>
              </a:ext>
            </a:extLst>
          </p:cNvPr>
          <p:cNvPicPr>
            <a:picLocks noChangeAspect="1"/>
          </p:cNvPicPr>
          <p:nvPr/>
        </p:nvPicPr>
        <p:blipFill>
          <a:blip r:embed="rId3"/>
          <a:stretch>
            <a:fillRect/>
          </a:stretch>
        </p:blipFill>
        <p:spPr>
          <a:xfrm>
            <a:off x="0" y="74963"/>
            <a:ext cx="4141876" cy="641540"/>
          </a:xfrm>
          <a:prstGeom prst="rect">
            <a:avLst/>
          </a:prstGeom>
        </p:spPr>
      </p:pic>
    </p:spTree>
    <p:extLst>
      <p:ext uri="{BB962C8B-B14F-4D97-AF65-F5344CB8AC3E}">
        <p14:creationId xmlns:p14="http://schemas.microsoft.com/office/powerpoint/2010/main" val="75769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CB4E9A-B4E6-426B-8E0F-01D9CED972F6}"/>
              </a:ext>
            </a:extLst>
          </p:cNvPr>
          <p:cNvPicPr>
            <a:picLocks noChangeAspect="1"/>
          </p:cNvPicPr>
          <p:nvPr/>
        </p:nvPicPr>
        <p:blipFill>
          <a:blip r:embed="rId3"/>
          <a:stretch>
            <a:fillRect/>
          </a:stretch>
        </p:blipFill>
        <p:spPr>
          <a:xfrm>
            <a:off x="4437776" y="2506365"/>
            <a:ext cx="4145472" cy="2740359"/>
          </a:xfrm>
          <a:prstGeom prst="rect">
            <a:avLst/>
          </a:prstGeom>
        </p:spPr>
      </p:pic>
      <p:sp>
        <p:nvSpPr>
          <p:cNvPr id="9" name="Rectangle 2"/>
          <p:cNvSpPr>
            <a:spLocks noGrp="1" noChangeArrowheads="1"/>
          </p:cNvSpPr>
          <p:nvPr>
            <p:ph type="ctrTitle"/>
          </p:nvPr>
        </p:nvSpPr>
        <p:spPr>
          <a:xfrm>
            <a:off x="334011" y="612222"/>
            <a:ext cx="3473853" cy="517617"/>
          </a:xfrm>
        </p:spPr>
        <p:txBody>
          <a:bodyPr/>
          <a:lstStyle/>
          <a:p>
            <a:pPr eaLnBrk="1" hangingPunct="1"/>
            <a:r>
              <a:rPr lang="en-US" sz="2800" dirty="0"/>
              <a:t>Safe Work Practices</a:t>
            </a:r>
          </a:p>
        </p:txBody>
      </p:sp>
      <p:sp>
        <p:nvSpPr>
          <p:cNvPr id="2" name="Content Placeholder 1"/>
          <p:cNvSpPr>
            <a:spLocks noGrp="1"/>
          </p:cNvSpPr>
          <p:nvPr>
            <p:ph type="subTitle" idx="1"/>
          </p:nvPr>
        </p:nvSpPr>
        <p:spPr>
          <a:xfrm rot="1089">
            <a:off x="334650" y="1172387"/>
            <a:ext cx="6623003" cy="4031789"/>
          </a:xfrm>
        </p:spPr>
        <p:txBody>
          <a:bodyPr>
            <a:normAutofit fontScale="85000" lnSpcReduction="20000"/>
          </a:bodyPr>
          <a:lstStyle/>
          <a:p>
            <a:pPr marL="0" indent="0">
              <a:spcAft>
                <a:spcPts val="600"/>
              </a:spcAft>
              <a:buNone/>
            </a:pPr>
            <a:r>
              <a:rPr lang="en-US" sz="2400" b="1" cap="none" dirty="0"/>
              <a:t>Arc Flash Hazard</a:t>
            </a:r>
          </a:p>
          <a:p>
            <a:pPr>
              <a:spcAft>
                <a:spcPts val="600"/>
              </a:spcAft>
            </a:pPr>
            <a:r>
              <a:rPr lang="en-US" sz="2200" dirty="0"/>
              <a:t>NFPA 70E:2015 </a:t>
            </a:r>
            <a:r>
              <a:rPr lang="en-US" sz="2200" cap="none" spc="0" dirty="0"/>
              <a:t>Electrical safety in the workplace</a:t>
            </a:r>
            <a:endParaRPr lang="en-US" sz="2200" spc="0" dirty="0"/>
          </a:p>
          <a:p>
            <a:pPr marL="800100" lvl="1" indent="-342900" algn="l">
              <a:spcAft>
                <a:spcPts val="600"/>
              </a:spcAft>
              <a:buFont typeface="Arial" panose="020B0604020202020204" pitchFamily="34" charset="0"/>
              <a:buChar char="•"/>
            </a:pPr>
            <a:r>
              <a:rPr lang="en-US" sz="2000" dirty="0">
                <a:solidFill>
                  <a:schemeClr val="accent1">
                    <a:lumMod val="50000"/>
                  </a:schemeClr>
                </a:solidFill>
              </a:rPr>
              <a:t>Table 130.7(C)(15)(A)(a) Qualifier Test </a:t>
            </a:r>
          </a:p>
          <a:p>
            <a:pPr marL="800100" lvl="1" indent="-342900" algn="l">
              <a:spcAft>
                <a:spcPts val="600"/>
              </a:spcAft>
              <a:buFont typeface="Arial" panose="020B0604020202020204" pitchFamily="34" charset="0"/>
              <a:buChar char="•"/>
            </a:pPr>
            <a:r>
              <a:rPr lang="en-US" sz="2000" dirty="0">
                <a:solidFill>
                  <a:schemeClr val="accent1">
                    <a:lumMod val="50000"/>
                  </a:schemeClr>
                </a:solidFill>
              </a:rPr>
              <a:t>Table 130.7(C)(15)(A)(b)  Risk Category Classifications</a:t>
            </a:r>
          </a:p>
          <a:p>
            <a:pPr marL="800100" lvl="1" indent="-342900" algn="l">
              <a:spcAft>
                <a:spcPts val="600"/>
              </a:spcAft>
              <a:buFont typeface="Arial" panose="020B0604020202020204" pitchFamily="34" charset="0"/>
              <a:buChar char="•"/>
            </a:pPr>
            <a:r>
              <a:rPr lang="en-US" sz="2000" dirty="0">
                <a:solidFill>
                  <a:schemeClr val="accent1">
                    <a:lumMod val="50000"/>
                  </a:schemeClr>
                </a:solidFill>
              </a:rPr>
              <a:t>Not valid if:</a:t>
            </a:r>
          </a:p>
          <a:p>
            <a:pPr marL="1257300" lvl="2" indent="-342900" algn="l">
              <a:spcAft>
                <a:spcPts val="600"/>
              </a:spcAft>
              <a:buFont typeface="Arial" panose="020B0604020202020204" pitchFamily="34" charset="0"/>
              <a:buChar char="•"/>
            </a:pPr>
            <a:r>
              <a:rPr lang="en-US" dirty="0">
                <a:solidFill>
                  <a:schemeClr val="accent1">
                    <a:lumMod val="50000"/>
                  </a:schemeClr>
                </a:solidFill>
              </a:rPr>
              <a:t>Task not listed</a:t>
            </a:r>
          </a:p>
          <a:p>
            <a:pPr marL="1257300" lvl="2" indent="-342900" algn="l">
              <a:spcAft>
                <a:spcPts val="600"/>
              </a:spcAft>
              <a:buFont typeface="Arial" panose="020B0604020202020204" pitchFamily="34" charset="0"/>
              <a:buChar char="•"/>
            </a:pPr>
            <a:r>
              <a:rPr lang="en-US" dirty="0">
                <a:solidFill>
                  <a:schemeClr val="accent1">
                    <a:lumMod val="50000"/>
                  </a:schemeClr>
                </a:solidFill>
              </a:rPr>
              <a:t>Available fault </a:t>
            </a:r>
            <a:br>
              <a:rPr lang="en-US" dirty="0">
                <a:solidFill>
                  <a:schemeClr val="accent1">
                    <a:lumMod val="50000"/>
                  </a:schemeClr>
                </a:solidFill>
              </a:rPr>
            </a:br>
            <a:r>
              <a:rPr lang="en-US" dirty="0">
                <a:solidFill>
                  <a:schemeClr val="accent1">
                    <a:lumMod val="50000"/>
                  </a:schemeClr>
                </a:solidFill>
              </a:rPr>
              <a:t>current exceeds </a:t>
            </a:r>
            <a:br>
              <a:rPr lang="en-US" dirty="0">
                <a:solidFill>
                  <a:schemeClr val="accent1">
                    <a:lumMod val="50000"/>
                  </a:schemeClr>
                </a:solidFill>
              </a:rPr>
            </a:br>
            <a:r>
              <a:rPr lang="en-US" dirty="0">
                <a:solidFill>
                  <a:schemeClr val="accent1">
                    <a:lumMod val="50000"/>
                  </a:schemeClr>
                </a:solidFill>
              </a:rPr>
              <a:t>listed</a:t>
            </a:r>
          </a:p>
          <a:p>
            <a:pPr marL="1257300" lvl="2" indent="-342900" algn="l">
              <a:spcAft>
                <a:spcPts val="600"/>
              </a:spcAft>
              <a:buFont typeface="Arial" panose="020B0604020202020204" pitchFamily="34" charset="0"/>
              <a:buChar char="•"/>
            </a:pPr>
            <a:r>
              <a:rPr lang="en-US" dirty="0">
                <a:solidFill>
                  <a:schemeClr val="accent1">
                    <a:lumMod val="50000"/>
                  </a:schemeClr>
                </a:solidFill>
              </a:rPr>
              <a:t>Device clearing </a:t>
            </a:r>
            <a:br>
              <a:rPr lang="en-US" dirty="0">
                <a:solidFill>
                  <a:schemeClr val="accent1">
                    <a:lumMod val="50000"/>
                  </a:schemeClr>
                </a:solidFill>
              </a:rPr>
            </a:br>
            <a:r>
              <a:rPr lang="en-US" dirty="0">
                <a:solidFill>
                  <a:schemeClr val="accent1">
                    <a:lumMod val="50000"/>
                  </a:schemeClr>
                </a:solidFill>
              </a:rPr>
              <a:t>time exceeds </a:t>
            </a:r>
            <a:br>
              <a:rPr lang="en-US" dirty="0">
                <a:solidFill>
                  <a:schemeClr val="accent1">
                    <a:lumMod val="50000"/>
                  </a:schemeClr>
                </a:solidFill>
              </a:rPr>
            </a:br>
            <a:r>
              <a:rPr lang="en-US" dirty="0">
                <a:solidFill>
                  <a:schemeClr val="accent1">
                    <a:lumMod val="50000"/>
                  </a:schemeClr>
                </a:solidFill>
              </a:rPr>
              <a:t>listed</a:t>
            </a:r>
          </a:p>
          <a:p>
            <a:pPr marL="742950" lvl="1" indent="-285750" algn="l">
              <a:spcAft>
                <a:spcPts val="600"/>
              </a:spcAft>
              <a:buFont typeface="Arial" panose="020B0604020202020204" pitchFamily="34" charset="0"/>
              <a:buChar char="•"/>
            </a:pPr>
            <a:r>
              <a:rPr lang="en-US" sz="1800" dirty="0">
                <a:solidFill>
                  <a:schemeClr val="accent1">
                    <a:lumMod val="50000"/>
                  </a:schemeClr>
                </a:solidFill>
              </a:rPr>
              <a:t>Table 130.7(C)(15)(B) Direct Current </a:t>
            </a:r>
            <a:br>
              <a:rPr lang="en-US" sz="1800" dirty="0">
                <a:solidFill>
                  <a:schemeClr val="accent1">
                    <a:lumMod val="50000"/>
                  </a:schemeClr>
                </a:solidFill>
              </a:rPr>
            </a:br>
            <a:r>
              <a:rPr lang="en-US" sz="1800" dirty="0">
                <a:solidFill>
                  <a:schemeClr val="accent1">
                    <a:lumMod val="50000"/>
                  </a:schemeClr>
                </a:solidFill>
              </a:rPr>
              <a:t>Systems Category Classifications</a:t>
            </a:r>
          </a:p>
        </p:txBody>
      </p:sp>
      <p:pic>
        <p:nvPicPr>
          <p:cNvPr id="12" name="Picture 11">
            <a:extLst>
              <a:ext uri="{FF2B5EF4-FFF2-40B4-BE49-F238E27FC236}">
                <a16:creationId xmlns:a16="http://schemas.microsoft.com/office/drawing/2014/main" id="{11ADA0F9-546E-46B8-8C61-70F6ADF5CF38}"/>
              </a:ext>
            </a:extLst>
          </p:cNvPr>
          <p:cNvPicPr>
            <a:picLocks noChangeAspect="1"/>
          </p:cNvPicPr>
          <p:nvPr/>
        </p:nvPicPr>
        <p:blipFill>
          <a:blip r:embed="rId4"/>
          <a:stretch>
            <a:fillRect/>
          </a:stretch>
        </p:blipFill>
        <p:spPr>
          <a:xfrm>
            <a:off x="0" y="55180"/>
            <a:ext cx="4141876" cy="641540"/>
          </a:xfrm>
          <a:prstGeom prst="rect">
            <a:avLst/>
          </a:prstGeom>
        </p:spPr>
      </p:pic>
      <p:cxnSp>
        <p:nvCxnSpPr>
          <p:cNvPr id="6" name="Straight Arrow Connector 5"/>
          <p:cNvCxnSpPr>
            <a:cxnSpLocks/>
          </p:cNvCxnSpPr>
          <p:nvPr/>
        </p:nvCxnSpPr>
        <p:spPr>
          <a:xfrm flipV="1">
            <a:off x="2965192" y="3302379"/>
            <a:ext cx="2126925" cy="3236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2965192" y="4009938"/>
            <a:ext cx="1472584" cy="2278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50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296020" y="651715"/>
            <a:ext cx="3549836" cy="534014"/>
          </a:xfrm>
        </p:spPr>
        <p:txBody>
          <a:bodyPr/>
          <a:lstStyle/>
          <a:p>
            <a:pPr eaLnBrk="1" hangingPunct="1"/>
            <a:r>
              <a:rPr lang="en-US" sz="3200" dirty="0"/>
              <a:t>Safe Work Practices</a:t>
            </a:r>
          </a:p>
        </p:txBody>
      </p:sp>
      <p:sp>
        <p:nvSpPr>
          <p:cNvPr id="2" name="Content Placeholder 1"/>
          <p:cNvSpPr>
            <a:spLocks noGrp="1"/>
          </p:cNvSpPr>
          <p:nvPr>
            <p:ph type="subTitle" idx="1"/>
          </p:nvPr>
        </p:nvSpPr>
        <p:spPr>
          <a:xfrm rot="1089">
            <a:off x="727996" y="1269397"/>
            <a:ext cx="7275809" cy="4798556"/>
          </a:xfrm>
        </p:spPr>
        <p:txBody>
          <a:bodyPr>
            <a:normAutofit/>
          </a:bodyPr>
          <a:lstStyle/>
          <a:p>
            <a:pPr marL="0" indent="0">
              <a:spcAft>
                <a:spcPts val="200"/>
              </a:spcAft>
              <a:buNone/>
            </a:pPr>
            <a:r>
              <a:rPr lang="en-US" sz="1800" b="1" cap="none" dirty="0">
                <a:solidFill>
                  <a:schemeClr val="tx1"/>
                </a:solidFill>
              </a:rPr>
              <a:t>Arc Flash Hazard</a:t>
            </a:r>
          </a:p>
          <a:p>
            <a:pPr>
              <a:spcAft>
                <a:spcPts val="200"/>
              </a:spcAft>
            </a:pPr>
            <a:r>
              <a:rPr lang="en-US" sz="2000" dirty="0">
                <a:solidFill>
                  <a:schemeClr val="tx1"/>
                </a:solidFill>
              </a:rPr>
              <a:t>NFPA 70E:2015 </a:t>
            </a:r>
            <a:r>
              <a:rPr lang="en-US" sz="2000" cap="none" spc="0" dirty="0">
                <a:solidFill>
                  <a:schemeClr val="tx1"/>
                </a:solidFill>
              </a:rPr>
              <a:t>Article 130.5 (D) labeling requirements</a:t>
            </a:r>
            <a:r>
              <a:rPr lang="en-US" sz="2000" dirty="0">
                <a:solidFill>
                  <a:schemeClr val="tx1"/>
                </a:solidFill>
              </a:rPr>
              <a:t>.</a:t>
            </a:r>
          </a:p>
          <a:p>
            <a:pPr marL="800100" lvl="1" indent="-342900" algn="l">
              <a:spcAft>
                <a:spcPts val="200"/>
              </a:spcAft>
              <a:buFont typeface="Arial" panose="020B0604020202020204" pitchFamily="34" charset="0"/>
              <a:buChar char="•"/>
            </a:pPr>
            <a:r>
              <a:rPr lang="en-US" sz="1800" dirty="0">
                <a:solidFill>
                  <a:schemeClr val="tx1"/>
                </a:solidFill>
              </a:rPr>
              <a:t>The nominal system voltage,</a:t>
            </a:r>
          </a:p>
          <a:p>
            <a:pPr marL="800100" lvl="1" indent="-342900" algn="l">
              <a:spcAft>
                <a:spcPts val="200"/>
              </a:spcAft>
              <a:buFont typeface="Arial" panose="020B0604020202020204" pitchFamily="34" charset="0"/>
              <a:buChar char="•"/>
            </a:pPr>
            <a:r>
              <a:rPr lang="en-US" sz="1800" dirty="0">
                <a:solidFill>
                  <a:schemeClr val="tx1"/>
                </a:solidFill>
              </a:rPr>
              <a:t> Arc flash boundary, and </a:t>
            </a:r>
          </a:p>
          <a:p>
            <a:pPr marL="800100" lvl="1" indent="-342900" algn="l">
              <a:buFont typeface="Arial" panose="020B0604020202020204" pitchFamily="34" charset="0"/>
              <a:buChar char="•"/>
            </a:pPr>
            <a:r>
              <a:rPr lang="en-US" sz="2000" b="1" dirty="0">
                <a:solidFill>
                  <a:schemeClr val="tx1"/>
                </a:solidFill>
              </a:rPr>
              <a:t>One</a:t>
            </a:r>
            <a:r>
              <a:rPr lang="en-US" sz="2000" dirty="0">
                <a:solidFill>
                  <a:schemeClr val="tx1"/>
                </a:solidFill>
              </a:rPr>
              <a:t> of the following: </a:t>
            </a:r>
          </a:p>
          <a:p>
            <a:pPr marL="1200150" lvl="2" indent="-285750" algn="l">
              <a:spcAft>
                <a:spcPts val="600"/>
              </a:spcAft>
              <a:buFont typeface="Arial" panose="020B0604020202020204" pitchFamily="34" charset="0"/>
              <a:buChar char="•"/>
            </a:pPr>
            <a:r>
              <a:rPr lang="en-US" sz="1600" dirty="0">
                <a:solidFill>
                  <a:schemeClr val="tx1"/>
                </a:solidFill>
              </a:rPr>
              <a:t>Available incident energy and </a:t>
            </a:r>
            <a:br>
              <a:rPr lang="en-US" sz="1600" dirty="0">
                <a:solidFill>
                  <a:schemeClr val="tx1"/>
                </a:solidFill>
              </a:rPr>
            </a:br>
            <a:r>
              <a:rPr lang="en-US" sz="1600" dirty="0">
                <a:solidFill>
                  <a:schemeClr val="tx1"/>
                </a:solidFill>
              </a:rPr>
              <a:t>corresponding working distance</a:t>
            </a:r>
          </a:p>
          <a:p>
            <a:pPr marL="1657350" lvl="3" indent="-285750" algn="l">
              <a:spcAft>
                <a:spcPts val="600"/>
              </a:spcAft>
              <a:buFont typeface="Arial" panose="020B0604020202020204" pitchFamily="34" charset="0"/>
              <a:buChar char="•"/>
            </a:pPr>
            <a:r>
              <a:rPr lang="en-US" sz="1600" dirty="0">
                <a:solidFill>
                  <a:schemeClr val="tx1"/>
                </a:solidFill>
              </a:rPr>
              <a:t>Engineering analysis  method</a:t>
            </a:r>
          </a:p>
          <a:p>
            <a:pPr marL="1200150" lvl="2" indent="-285750" algn="l">
              <a:spcAft>
                <a:spcPts val="600"/>
              </a:spcAft>
              <a:buFont typeface="Arial" panose="020B0604020202020204" pitchFamily="34" charset="0"/>
              <a:buChar char="•"/>
            </a:pPr>
            <a:r>
              <a:rPr lang="en-US" sz="1600" dirty="0">
                <a:solidFill>
                  <a:schemeClr val="tx1"/>
                </a:solidFill>
              </a:rPr>
              <a:t>Required level of PPE </a:t>
            </a:r>
          </a:p>
          <a:p>
            <a:pPr marL="1657350" lvl="3" indent="-285750" algn="l">
              <a:spcAft>
                <a:spcPts val="600"/>
              </a:spcAft>
              <a:buFont typeface="Arial" panose="020B0604020202020204" pitchFamily="34" charset="0"/>
              <a:buChar char="•"/>
            </a:pPr>
            <a:r>
              <a:rPr lang="en-US" sz="1600" dirty="0">
                <a:solidFill>
                  <a:schemeClr val="tx1"/>
                </a:solidFill>
              </a:rPr>
              <a:t>If table method is used</a:t>
            </a:r>
          </a:p>
          <a:p>
            <a:pPr marL="1200150" lvl="2" indent="-285750" algn="l">
              <a:spcAft>
                <a:spcPts val="600"/>
              </a:spcAft>
              <a:buFont typeface="Arial" panose="020B0604020202020204" pitchFamily="34" charset="0"/>
              <a:buChar char="•"/>
            </a:pPr>
            <a:r>
              <a:rPr lang="en-US" sz="1600" dirty="0">
                <a:solidFill>
                  <a:schemeClr val="tx1"/>
                </a:solidFill>
              </a:rPr>
              <a:t>Minimum arc rating of clothing</a:t>
            </a:r>
          </a:p>
          <a:p>
            <a:pPr marL="1200150" lvl="2" indent="-285750" algn="l">
              <a:buFont typeface="Arial" panose="020B0604020202020204" pitchFamily="34" charset="0"/>
              <a:buChar char="•"/>
            </a:pPr>
            <a:r>
              <a:rPr lang="en-US" sz="1600" dirty="0">
                <a:solidFill>
                  <a:schemeClr val="tx1"/>
                </a:solidFill>
              </a:rPr>
              <a:t>Highest hazard/risk category (HRC) for the specific site</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47764" y="1992477"/>
            <a:ext cx="4196236" cy="2121430"/>
          </a:xfrm>
          <a:prstGeom prst="rect">
            <a:avLst/>
          </a:prstGeom>
        </p:spPr>
      </p:pic>
      <p:sp>
        <p:nvSpPr>
          <p:cNvPr id="11" name="TextBox 10"/>
          <p:cNvSpPr txBox="1"/>
          <p:nvPr/>
        </p:nvSpPr>
        <p:spPr>
          <a:xfrm>
            <a:off x="6724650" y="4113907"/>
            <a:ext cx="2419350" cy="230832"/>
          </a:xfrm>
          <a:prstGeom prst="rect">
            <a:avLst/>
          </a:prstGeom>
          <a:noFill/>
        </p:spPr>
        <p:txBody>
          <a:bodyPr wrap="square" rtlCol="0">
            <a:spAutoFit/>
          </a:bodyPr>
          <a:lstStyle/>
          <a:p>
            <a:pPr algn="r"/>
            <a:r>
              <a:rPr lang="en-US" sz="900" dirty="0">
                <a:latin typeface="+mn-lt"/>
              </a:rPr>
              <a:t>Source: Mille Mega Power Solutions </a:t>
            </a:r>
          </a:p>
        </p:txBody>
      </p:sp>
      <p:pic>
        <p:nvPicPr>
          <p:cNvPr id="7" name="Picture 6">
            <a:extLst>
              <a:ext uri="{FF2B5EF4-FFF2-40B4-BE49-F238E27FC236}">
                <a16:creationId xmlns:a16="http://schemas.microsoft.com/office/drawing/2014/main" id="{3F4D4749-69B5-43FF-98B8-9CEF234882D0}"/>
              </a:ext>
            </a:extLst>
          </p:cNvPr>
          <p:cNvPicPr>
            <a:picLocks noChangeAspect="1"/>
          </p:cNvPicPr>
          <p:nvPr/>
        </p:nvPicPr>
        <p:blipFill>
          <a:blip r:embed="rId4"/>
          <a:stretch>
            <a:fillRect/>
          </a:stretch>
        </p:blipFill>
        <p:spPr>
          <a:xfrm>
            <a:off x="0" y="66978"/>
            <a:ext cx="4141876" cy="641540"/>
          </a:xfrm>
          <a:prstGeom prst="rect">
            <a:avLst/>
          </a:prstGeom>
        </p:spPr>
      </p:pic>
    </p:spTree>
    <p:extLst>
      <p:ext uri="{BB962C8B-B14F-4D97-AF65-F5344CB8AC3E}">
        <p14:creationId xmlns:p14="http://schemas.microsoft.com/office/powerpoint/2010/main" val="50112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318787" y="531763"/>
            <a:ext cx="3493391" cy="507071"/>
          </a:xfrm>
        </p:spPr>
        <p:txBody>
          <a:bodyPr/>
          <a:lstStyle/>
          <a:p>
            <a:pPr eaLnBrk="1" hangingPunct="1"/>
            <a:r>
              <a:rPr lang="en-US" sz="3200" dirty="0"/>
              <a:t>Safe Work Practices</a:t>
            </a:r>
          </a:p>
        </p:txBody>
      </p:sp>
      <p:sp>
        <p:nvSpPr>
          <p:cNvPr id="2" name="Content Placeholder 1"/>
          <p:cNvSpPr>
            <a:spLocks noGrp="1"/>
          </p:cNvSpPr>
          <p:nvPr>
            <p:ph type="subTitle" idx="1"/>
          </p:nvPr>
        </p:nvSpPr>
        <p:spPr>
          <a:xfrm rot="1089">
            <a:off x="319449" y="1093297"/>
            <a:ext cx="6623003" cy="4175818"/>
          </a:xfrm>
        </p:spPr>
        <p:txBody>
          <a:bodyPr>
            <a:normAutofit fontScale="85000" lnSpcReduction="20000"/>
          </a:bodyPr>
          <a:lstStyle/>
          <a:p>
            <a:pPr marL="0" indent="0">
              <a:buNone/>
            </a:pPr>
            <a:r>
              <a:rPr lang="en-US" sz="2100" b="1" cap="none" dirty="0"/>
              <a:t>Arc Flash Hazard</a:t>
            </a:r>
          </a:p>
          <a:p>
            <a:r>
              <a:rPr lang="en-US" sz="2000" dirty="0"/>
              <a:t>NFPA 70:NEC-</a:t>
            </a:r>
            <a:r>
              <a:rPr lang="en-US" sz="2000" dirty="0">
                <a:solidFill>
                  <a:srgbClr val="0070C0"/>
                </a:solidFill>
              </a:rPr>
              <a:t>2014</a:t>
            </a:r>
            <a:r>
              <a:rPr lang="en-US" sz="2000" dirty="0"/>
              <a:t> National Electrical Code</a:t>
            </a:r>
          </a:p>
          <a:p>
            <a:pPr marL="800100" lvl="1" indent="-342900" algn="l">
              <a:buClr>
                <a:schemeClr val="accent2">
                  <a:lumMod val="75000"/>
                </a:schemeClr>
              </a:buClr>
              <a:buFont typeface="Arial" panose="020B0604020202020204" pitchFamily="34" charset="0"/>
              <a:buChar char="•"/>
            </a:pPr>
            <a:r>
              <a:rPr lang="en-US" sz="1900" dirty="0">
                <a:solidFill>
                  <a:schemeClr val="accent1">
                    <a:lumMod val="50000"/>
                  </a:schemeClr>
                </a:solidFill>
              </a:rPr>
              <a:t>Article 110.16 Arc-Flash Hazard Warning identifies the </a:t>
            </a:r>
            <a:br>
              <a:rPr lang="en-US" sz="1900" dirty="0">
                <a:solidFill>
                  <a:schemeClr val="accent1">
                    <a:lumMod val="50000"/>
                  </a:schemeClr>
                </a:solidFill>
              </a:rPr>
            </a:br>
            <a:r>
              <a:rPr lang="en-US" sz="1900" dirty="0">
                <a:solidFill>
                  <a:srgbClr val="0070C0"/>
                </a:solidFill>
              </a:rPr>
              <a:t>warning label </a:t>
            </a:r>
            <a:r>
              <a:rPr lang="en-US" sz="1900" dirty="0">
                <a:solidFill>
                  <a:schemeClr val="accent1">
                    <a:lumMod val="50000"/>
                  </a:schemeClr>
                </a:solidFill>
              </a:rPr>
              <a:t>requirements</a:t>
            </a:r>
          </a:p>
          <a:p>
            <a:pPr marL="1257300" lvl="2" indent="-342900" algn="l">
              <a:buClr>
                <a:schemeClr val="accent2">
                  <a:lumMod val="75000"/>
                </a:schemeClr>
              </a:buClr>
              <a:buFont typeface="Arial" panose="020B0604020202020204" pitchFamily="34" charset="0"/>
              <a:buChar char="•"/>
            </a:pPr>
            <a:r>
              <a:rPr lang="en-US" sz="1900" dirty="0">
                <a:solidFill>
                  <a:schemeClr val="accent1">
                    <a:lumMod val="50000"/>
                  </a:schemeClr>
                </a:solidFill>
              </a:rPr>
              <a:t>Potential arc-flash hazard while energized</a:t>
            </a:r>
          </a:p>
          <a:p>
            <a:pPr marL="1257300" lvl="2" indent="-342900" algn="l">
              <a:buClr>
                <a:schemeClr val="accent2">
                  <a:lumMod val="75000"/>
                </a:schemeClr>
              </a:buClr>
              <a:buFont typeface="Arial" panose="020B0604020202020204" pitchFamily="34" charset="0"/>
              <a:buChar char="•"/>
            </a:pPr>
            <a:r>
              <a:rPr lang="en-US" sz="1900" dirty="0">
                <a:solidFill>
                  <a:schemeClr val="accent1">
                    <a:lumMod val="50000"/>
                  </a:schemeClr>
                </a:solidFill>
              </a:rPr>
              <a:t>Clearly visible</a:t>
            </a:r>
          </a:p>
          <a:p>
            <a:pPr marL="1257300" lvl="2" indent="-342900" algn="l">
              <a:spcAft>
                <a:spcPts val="600"/>
              </a:spcAft>
              <a:buClr>
                <a:schemeClr val="accent2">
                  <a:lumMod val="75000"/>
                </a:schemeClr>
              </a:buClr>
              <a:buFont typeface="Arial" panose="020B0604020202020204" pitchFamily="34" charset="0"/>
              <a:buChar char="•"/>
            </a:pPr>
            <a:r>
              <a:rPr lang="en-US" sz="1900" dirty="0">
                <a:solidFill>
                  <a:schemeClr val="accent1">
                    <a:lumMod val="50000"/>
                  </a:schemeClr>
                </a:solidFill>
              </a:rPr>
              <a:t>Other than dwelling units</a:t>
            </a:r>
          </a:p>
          <a:p>
            <a:pPr marL="800100" lvl="1" indent="-342900" algn="l">
              <a:buClr>
                <a:schemeClr val="accent2">
                  <a:lumMod val="75000"/>
                </a:schemeClr>
              </a:buClr>
              <a:buFont typeface="Arial" panose="020B0604020202020204" pitchFamily="34" charset="0"/>
              <a:buChar char="•"/>
            </a:pPr>
            <a:r>
              <a:rPr lang="en-US" sz="1900" dirty="0">
                <a:solidFill>
                  <a:schemeClr val="accent1">
                    <a:lumMod val="50000"/>
                  </a:schemeClr>
                </a:solidFill>
              </a:rPr>
              <a:t>Article 110.21(B) Marking has </a:t>
            </a:r>
            <a:r>
              <a:rPr lang="en-US" sz="1900" dirty="0">
                <a:solidFill>
                  <a:srgbClr val="0070C0"/>
                </a:solidFill>
              </a:rPr>
              <a:t>three marking requirements</a:t>
            </a:r>
            <a:r>
              <a:rPr lang="en-US" sz="1900" dirty="0"/>
              <a:t> </a:t>
            </a:r>
            <a:br>
              <a:rPr lang="en-US" sz="1900" dirty="0"/>
            </a:br>
            <a:r>
              <a:rPr lang="en-US" sz="1900" dirty="0">
                <a:solidFill>
                  <a:schemeClr val="accent1">
                    <a:lumMod val="50000"/>
                  </a:schemeClr>
                </a:solidFill>
              </a:rPr>
              <a:t>for</a:t>
            </a:r>
            <a:r>
              <a:rPr lang="en-US" sz="1900" dirty="0"/>
              <a:t> </a:t>
            </a:r>
            <a:r>
              <a:rPr lang="en-US" sz="1900" dirty="0">
                <a:solidFill>
                  <a:schemeClr val="accent1">
                    <a:lumMod val="50000"/>
                  </a:schemeClr>
                </a:solidFill>
              </a:rPr>
              <a:t>warning labels</a:t>
            </a:r>
          </a:p>
          <a:p>
            <a:pPr marL="1257300" lvl="2" indent="-342900" algn="l">
              <a:buClr>
                <a:schemeClr val="accent2">
                  <a:lumMod val="75000"/>
                </a:schemeClr>
              </a:buClr>
              <a:buFont typeface="Arial" panose="020B0604020202020204" pitchFamily="34" charset="0"/>
              <a:buChar char="•"/>
            </a:pPr>
            <a:r>
              <a:rPr lang="en-US" sz="1900" dirty="0">
                <a:solidFill>
                  <a:schemeClr val="accent1">
                    <a:lumMod val="50000"/>
                  </a:schemeClr>
                </a:solidFill>
              </a:rPr>
              <a:t>Labels shall adequately warn of the hazard</a:t>
            </a:r>
          </a:p>
          <a:p>
            <a:pPr marL="1257300" lvl="2" indent="-342900" algn="l">
              <a:buClr>
                <a:schemeClr val="accent2">
                  <a:lumMod val="75000"/>
                </a:schemeClr>
              </a:buClr>
              <a:buFont typeface="Arial" panose="020B0604020202020204" pitchFamily="34" charset="0"/>
              <a:buChar char="•"/>
            </a:pPr>
            <a:r>
              <a:rPr lang="en-US" sz="1900" dirty="0">
                <a:solidFill>
                  <a:schemeClr val="accent1">
                    <a:lumMod val="50000"/>
                  </a:schemeClr>
                </a:solidFill>
              </a:rPr>
              <a:t>Labels shall be permanently affixed</a:t>
            </a:r>
          </a:p>
          <a:p>
            <a:pPr marL="1257300" lvl="2" indent="-342900" algn="l">
              <a:buClr>
                <a:schemeClr val="accent2">
                  <a:lumMod val="75000"/>
                </a:schemeClr>
              </a:buClr>
              <a:buFont typeface="Arial" panose="020B0604020202020204" pitchFamily="34" charset="0"/>
              <a:buChar char="•"/>
            </a:pPr>
            <a:r>
              <a:rPr lang="en-US" sz="1900" dirty="0">
                <a:solidFill>
                  <a:schemeClr val="accent1">
                    <a:lumMod val="50000"/>
                  </a:schemeClr>
                </a:solidFill>
              </a:rPr>
              <a:t>Labels must be durable</a:t>
            </a:r>
          </a:p>
          <a:p>
            <a:pPr>
              <a:spcBef>
                <a:spcPts val="800"/>
              </a:spcBef>
              <a:spcAft>
                <a:spcPts val="300"/>
              </a:spcAft>
              <a:buClr>
                <a:schemeClr val="accent2">
                  <a:lumMod val="75000"/>
                </a:schemeClr>
              </a:buClr>
            </a:pPr>
            <a:r>
              <a:rPr lang="en-US" sz="2000" dirty="0"/>
              <a:t>NFPA 70:NEC-</a:t>
            </a:r>
            <a:r>
              <a:rPr lang="en-US" sz="2000" dirty="0">
                <a:solidFill>
                  <a:srgbClr val="0070C0"/>
                </a:solidFill>
              </a:rPr>
              <a:t>2017</a:t>
            </a:r>
          </a:p>
          <a:p>
            <a:pPr marL="800100" lvl="1" indent="-342900" algn="l">
              <a:buClr>
                <a:schemeClr val="accent2">
                  <a:lumMod val="75000"/>
                </a:schemeClr>
              </a:buClr>
              <a:buFont typeface="Arial" panose="020B0604020202020204" pitchFamily="34" charset="0"/>
              <a:buChar char="•"/>
            </a:pPr>
            <a:r>
              <a:rPr lang="en-US" sz="1900" dirty="0">
                <a:solidFill>
                  <a:schemeClr val="accent1">
                    <a:lumMod val="50000"/>
                  </a:schemeClr>
                </a:solidFill>
              </a:rPr>
              <a:t>Article 110.16(B) Warning </a:t>
            </a:r>
            <a:r>
              <a:rPr lang="en-US" sz="1900" dirty="0">
                <a:solidFill>
                  <a:srgbClr val="FF0000"/>
                </a:solidFill>
              </a:rPr>
              <a:t>[New]</a:t>
            </a:r>
          </a:p>
          <a:p>
            <a:pPr marL="1257300" lvl="2" indent="-342900" algn="l">
              <a:spcBef>
                <a:spcPts val="0"/>
              </a:spcBef>
              <a:spcAft>
                <a:spcPts val="300"/>
              </a:spcAft>
              <a:buClr>
                <a:schemeClr val="accent2">
                  <a:lumMod val="75000"/>
                </a:schemeClr>
              </a:buClr>
              <a:buFont typeface="Arial" panose="020B0604020202020204" pitchFamily="34" charset="0"/>
              <a:buChar char="•"/>
            </a:pPr>
            <a:r>
              <a:rPr lang="en-US" sz="1900" dirty="0">
                <a:solidFill>
                  <a:schemeClr val="accent1">
                    <a:lumMod val="50000"/>
                  </a:schemeClr>
                </a:solidFill>
              </a:rPr>
              <a:t>System voltage, fault current, </a:t>
            </a:r>
            <a:br>
              <a:rPr lang="en-US" sz="1900" dirty="0">
                <a:solidFill>
                  <a:schemeClr val="accent1">
                    <a:lumMod val="50000"/>
                  </a:schemeClr>
                </a:solidFill>
              </a:rPr>
            </a:br>
            <a:r>
              <a:rPr lang="en-US" sz="1900" dirty="0">
                <a:solidFill>
                  <a:schemeClr val="accent1">
                    <a:lumMod val="50000"/>
                  </a:schemeClr>
                </a:solidFill>
              </a:rPr>
              <a:t>clearing time, label date</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8667" y="3262859"/>
            <a:ext cx="3725333" cy="1883362"/>
          </a:xfrm>
          <a:prstGeom prst="rect">
            <a:avLst/>
          </a:prstGeom>
        </p:spPr>
      </p:pic>
      <p:sp>
        <p:nvSpPr>
          <p:cNvPr id="7" name="TextBox 6"/>
          <p:cNvSpPr txBox="1"/>
          <p:nvPr/>
        </p:nvSpPr>
        <p:spPr>
          <a:xfrm>
            <a:off x="6724650" y="5154748"/>
            <a:ext cx="2419350" cy="230832"/>
          </a:xfrm>
          <a:prstGeom prst="rect">
            <a:avLst/>
          </a:prstGeom>
          <a:noFill/>
        </p:spPr>
        <p:txBody>
          <a:bodyPr wrap="square" rtlCol="0">
            <a:spAutoFit/>
          </a:bodyPr>
          <a:lstStyle/>
          <a:p>
            <a:pPr algn="r"/>
            <a:r>
              <a:rPr lang="en-US" sz="900" dirty="0">
                <a:latin typeface="+mn-lt"/>
              </a:rPr>
              <a:t>Source: Mille Mega Power Solutions </a:t>
            </a:r>
          </a:p>
        </p:txBody>
      </p:sp>
      <p:pic>
        <p:nvPicPr>
          <p:cNvPr id="9" name="Picture 8">
            <a:extLst>
              <a:ext uri="{FF2B5EF4-FFF2-40B4-BE49-F238E27FC236}">
                <a16:creationId xmlns:a16="http://schemas.microsoft.com/office/drawing/2014/main" id="{2E97161A-1284-4CBD-8663-3E4C2E171690}"/>
              </a:ext>
            </a:extLst>
          </p:cNvPr>
          <p:cNvPicPr>
            <a:picLocks noChangeAspect="1"/>
          </p:cNvPicPr>
          <p:nvPr/>
        </p:nvPicPr>
        <p:blipFill>
          <a:blip r:embed="rId4"/>
          <a:stretch>
            <a:fillRect/>
          </a:stretch>
        </p:blipFill>
        <p:spPr>
          <a:xfrm>
            <a:off x="0" y="11722"/>
            <a:ext cx="4141876" cy="641540"/>
          </a:xfrm>
          <a:prstGeom prst="rect">
            <a:avLst/>
          </a:prstGeom>
        </p:spPr>
      </p:pic>
    </p:spTree>
    <p:extLst>
      <p:ext uri="{BB962C8B-B14F-4D97-AF65-F5344CB8AC3E}">
        <p14:creationId xmlns:p14="http://schemas.microsoft.com/office/powerpoint/2010/main" val="176857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3811" y="867571"/>
            <a:ext cx="2116146" cy="508917"/>
          </a:xfrm>
        </p:spPr>
        <p:txBody>
          <a:bodyPr/>
          <a:lstStyle/>
          <a:p>
            <a:r>
              <a:rPr lang="en-US" sz="2800" dirty="0"/>
              <a:t>Poll Question</a:t>
            </a:r>
          </a:p>
        </p:txBody>
      </p:sp>
      <p:sp>
        <p:nvSpPr>
          <p:cNvPr id="3" name="Content Placeholder 2"/>
          <p:cNvSpPr>
            <a:spLocks noGrp="1"/>
          </p:cNvSpPr>
          <p:nvPr>
            <p:ph type="subTitle" idx="1"/>
          </p:nvPr>
        </p:nvSpPr>
        <p:spPr>
          <a:xfrm rot="1089">
            <a:off x="774296" y="1603569"/>
            <a:ext cx="6623003" cy="3071893"/>
          </a:xfrm>
        </p:spPr>
        <p:txBody>
          <a:bodyPr>
            <a:normAutofit/>
          </a:bodyPr>
          <a:lstStyle/>
          <a:p>
            <a:pPr marL="0" indent="0">
              <a:spcAft>
                <a:spcPts val="600"/>
              </a:spcAft>
              <a:buNone/>
            </a:pPr>
            <a:r>
              <a:rPr lang="en-US" sz="1800" b="1" cap="none" dirty="0"/>
              <a:t>What are the major hazards from arc flash?</a:t>
            </a:r>
          </a:p>
          <a:p>
            <a:pPr marL="342900" indent="-342900">
              <a:spcAft>
                <a:spcPts val="600"/>
              </a:spcAft>
              <a:buFont typeface="+mj-lt"/>
              <a:buAutoNum type="alphaLcParenR"/>
            </a:pPr>
            <a:r>
              <a:rPr lang="en-US" sz="1800" cap="none" spc="0" dirty="0"/>
              <a:t>High temperature</a:t>
            </a:r>
          </a:p>
          <a:p>
            <a:pPr marL="342900" indent="-342900">
              <a:spcAft>
                <a:spcPts val="600"/>
              </a:spcAft>
              <a:buFont typeface="+mj-lt"/>
              <a:buAutoNum type="alphaLcParenR"/>
            </a:pPr>
            <a:r>
              <a:rPr lang="en-US" sz="1800" cap="none" spc="0" dirty="0"/>
              <a:t>Shrapnel</a:t>
            </a:r>
          </a:p>
          <a:p>
            <a:pPr marL="342900" indent="-342900">
              <a:spcAft>
                <a:spcPts val="600"/>
              </a:spcAft>
              <a:buFont typeface="+mj-lt"/>
              <a:buAutoNum type="alphaLcParenR"/>
            </a:pPr>
            <a:r>
              <a:rPr lang="en-US" sz="1800" cap="none" spc="0" dirty="0"/>
              <a:t>Deafening loud noise</a:t>
            </a:r>
          </a:p>
          <a:p>
            <a:pPr marL="342900" indent="-342900">
              <a:spcAft>
                <a:spcPts val="600"/>
              </a:spcAft>
              <a:buFont typeface="+mj-lt"/>
              <a:buAutoNum type="alphaLcParenR"/>
            </a:pPr>
            <a:r>
              <a:rPr lang="en-US" sz="1800" cap="none" spc="0" dirty="0"/>
              <a:t>All of the above</a:t>
            </a:r>
          </a:p>
        </p:txBody>
      </p:sp>
      <p:pic>
        <p:nvPicPr>
          <p:cNvPr id="5" name="Picture 4"/>
          <p:cNvPicPr>
            <a:picLocks noChangeAspect="1"/>
          </p:cNvPicPr>
          <p:nvPr/>
        </p:nvPicPr>
        <p:blipFill>
          <a:blip r:embed="rId3"/>
          <a:stretch>
            <a:fillRect/>
          </a:stretch>
        </p:blipFill>
        <p:spPr>
          <a:xfrm>
            <a:off x="5452533" y="2211575"/>
            <a:ext cx="3546416" cy="2518469"/>
          </a:xfrm>
          <a:prstGeom prst="rect">
            <a:avLst/>
          </a:prstGeom>
        </p:spPr>
      </p:pic>
      <p:sp>
        <p:nvSpPr>
          <p:cNvPr id="6" name="TextBox 5"/>
          <p:cNvSpPr txBox="1"/>
          <p:nvPr/>
        </p:nvSpPr>
        <p:spPr>
          <a:xfrm>
            <a:off x="6661661" y="4730044"/>
            <a:ext cx="2419350" cy="230832"/>
          </a:xfrm>
          <a:prstGeom prst="rect">
            <a:avLst/>
          </a:prstGeom>
          <a:noFill/>
        </p:spPr>
        <p:txBody>
          <a:bodyPr wrap="square" rtlCol="0">
            <a:spAutoFit/>
          </a:bodyPr>
          <a:lstStyle/>
          <a:p>
            <a:pPr algn="r"/>
            <a:r>
              <a:rPr lang="en-US" sz="900" dirty="0"/>
              <a:t>Source: </a:t>
            </a:r>
            <a:r>
              <a:rPr lang="en-US" sz="900" dirty="0" err="1"/>
              <a:t>www.EHS</a:t>
            </a:r>
            <a:r>
              <a:rPr lang="en-US" sz="900" dirty="0"/>
              <a:t> DB.com</a:t>
            </a:r>
          </a:p>
        </p:txBody>
      </p:sp>
      <p:pic>
        <p:nvPicPr>
          <p:cNvPr id="7" name="Picture 6">
            <a:extLst>
              <a:ext uri="{FF2B5EF4-FFF2-40B4-BE49-F238E27FC236}">
                <a16:creationId xmlns:a16="http://schemas.microsoft.com/office/drawing/2014/main" id="{DDFB9B35-1A89-44BC-8865-21B76E8CB319}"/>
              </a:ext>
            </a:extLst>
          </p:cNvPr>
          <p:cNvPicPr>
            <a:picLocks noChangeAspect="1"/>
          </p:cNvPicPr>
          <p:nvPr/>
        </p:nvPicPr>
        <p:blipFill>
          <a:blip r:embed="rId4"/>
          <a:stretch>
            <a:fillRect/>
          </a:stretch>
        </p:blipFill>
        <p:spPr>
          <a:xfrm>
            <a:off x="0" y="0"/>
            <a:ext cx="4141876" cy="641540"/>
          </a:xfrm>
          <a:prstGeom prst="rect">
            <a:avLst/>
          </a:prstGeom>
        </p:spPr>
      </p:pic>
    </p:spTree>
    <p:extLst>
      <p:ext uri="{BB962C8B-B14F-4D97-AF65-F5344CB8AC3E}">
        <p14:creationId xmlns:p14="http://schemas.microsoft.com/office/powerpoint/2010/main" val="418425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232" y="499850"/>
            <a:ext cx="3561124" cy="531495"/>
          </a:xfrm>
        </p:spPr>
        <p:txBody>
          <a:bodyPr/>
          <a:lstStyle/>
          <a:p>
            <a:r>
              <a:rPr lang="en-US" sz="2400" dirty="0"/>
              <a:t>Safe Work Practices</a:t>
            </a:r>
          </a:p>
        </p:txBody>
      </p:sp>
      <p:sp>
        <p:nvSpPr>
          <p:cNvPr id="3" name="Content Placeholder 2"/>
          <p:cNvSpPr>
            <a:spLocks noGrp="1"/>
          </p:cNvSpPr>
          <p:nvPr>
            <p:ph type="subTitle" idx="1"/>
          </p:nvPr>
        </p:nvSpPr>
        <p:spPr>
          <a:xfrm rot="1089">
            <a:off x="750543" y="1279659"/>
            <a:ext cx="6686529" cy="4354267"/>
          </a:xfrm>
        </p:spPr>
        <p:txBody>
          <a:bodyPr>
            <a:normAutofit fontScale="70000" lnSpcReduction="20000"/>
          </a:bodyPr>
          <a:lstStyle/>
          <a:p>
            <a:pPr marL="0" indent="0">
              <a:buNone/>
            </a:pPr>
            <a:r>
              <a:rPr lang="en-US" sz="2000" b="1" dirty="0"/>
              <a:t>NEC: 2017 -  240.87 </a:t>
            </a:r>
            <a:r>
              <a:rPr lang="en-US" sz="2000" b="1" cap="none" spc="0" dirty="0"/>
              <a:t>Arc energy reduction </a:t>
            </a:r>
            <a:r>
              <a:rPr lang="en-US" sz="2000" cap="none" spc="0" dirty="0"/>
              <a:t>(</a:t>
            </a:r>
            <a:r>
              <a:rPr lang="en-US" sz="2000" cap="none" spc="0" dirty="0">
                <a:solidFill>
                  <a:srgbClr val="FF0000"/>
                </a:solidFill>
              </a:rPr>
              <a:t>NEW!</a:t>
            </a:r>
            <a:r>
              <a:rPr lang="en-US" sz="2000" cap="none" spc="0" dirty="0"/>
              <a:t>)</a:t>
            </a:r>
          </a:p>
          <a:p>
            <a:r>
              <a:rPr lang="en-US" sz="2300" cap="none" spc="0" dirty="0"/>
              <a:t>Where the </a:t>
            </a:r>
            <a:r>
              <a:rPr lang="en-US" sz="2300" cap="none" spc="0" dirty="0">
                <a:solidFill>
                  <a:srgbClr val="0066FF"/>
                </a:solidFill>
              </a:rPr>
              <a:t>highest</a:t>
            </a:r>
            <a:r>
              <a:rPr lang="en-US" sz="2300" cap="none" spc="0" dirty="0"/>
              <a:t> continuous current trip setting for </a:t>
            </a:r>
            <a:br>
              <a:rPr lang="en-US" sz="2300" cap="none" spc="0" dirty="0"/>
            </a:br>
            <a:r>
              <a:rPr lang="en-US" sz="2300" cap="none" spc="0" dirty="0"/>
              <a:t>which the actual overcurrent device installed in a </a:t>
            </a:r>
            <a:r>
              <a:rPr lang="en-US" sz="2300" u="sng" cap="none" spc="0" dirty="0"/>
              <a:t>circuit </a:t>
            </a:r>
            <a:br>
              <a:rPr lang="en-US" sz="2300" u="sng" cap="none" spc="0" dirty="0"/>
            </a:br>
            <a:r>
              <a:rPr lang="en-US" sz="2300" u="sng" cap="none" spc="0" dirty="0"/>
              <a:t>breaker </a:t>
            </a:r>
            <a:r>
              <a:rPr lang="en-US" sz="2300" cap="none" spc="0" dirty="0">
                <a:solidFill>
                  <a:srgbClr val="0066FF"/>
                </a:solidFill>
              </a:rPr>
              <a:t>is rated </a:t>
            </a:r>
            <a:r>
              <a:rPr lang="en-US" sz="2300" cap="none" spc="0" dirty="0"/>
              <a:t>or can be </a:t>
            </a:r>
            <a:r>
              <a:rPr lang="en-US" sz="2300" cap="none" spc="0" dirty="0">
                <a:solidFill>
                  <a:srgbClr val="0066FF"/>
                </a:solidFill>
              </a:rPr>
              <a:t>adjusted to</a:t>
            </a:r>
            <a:r>
              <a:rPr lang="en-US" sz="2300" cap="none" spc="0" dirty="0"/>
              <a:t> 1,200 amperes </a:t>
            </a:r>
            <a:br>
              <a:rPr lang="en-US" sz="2300" cap="none" spc="0" dirty="0"/>
            </a:br>
            <a:r>
              <a:rPr lang="en-US" sz="2300" cap="none" spc="0" dirty="0"/>
              <a:t>or higher then (a) and (b) shall apply.</a:t>
            </a:r>
            <a:endParaRPr lang="en-US" sz="2000" dirty="0"/>
          </a:p>
          <a:p>
            <a:pPr marL="800100" lvl="1" indent="-342900" algn="l">
              <a:spcAft>
                <a:spcPts val="600"/>
              </a:spcAft>
              <a:buFont typeface="Arial" panose="020B0604020202020204" pitchFamily="34" charset="0"/>
              <a:buChar char="•"/>
            </a:pPr>
            <a:r>
              <a:rPr lang="en-US" sz="2000" dirty="0">
                <a:solidFill>
                  <a:schemeClr val="accent1">
                    <a:lumMod val="50000"/>
                  </a:schemeClr>
                </a:solidFill>
              </a:rPr>
              <a:t>Limits applicability to Frame N and higher switchgear</a:t>
            </a:r>
          </a:p>
          <a:p>
            <a:pPr marL="800100" lvl="1" indent="-342900" algn="l">
              <a:spcAft>
                <a:spcPts val="600"/>
              </a:spcAft>
              <a:buFont typeface="Arial" panose="020B0604020202020204" pitchFamily="34" charset="0"/>
              <a:buChar char="•"/>
            </a:pPr>
            <a:r>
              <a:rPr lang="en-US" sz="2000" dirty="0">
                <a:solidFill>
                  <a:schemeClr val="accent1">
                    <a:lumMod val="50000"/>
                  </a:schemeClr>
                </a:solidFill>
              </a:rPr>
              <a:t>(A) Documentation - as to the location of the circuit breakers</a:t>
            </a:r>
          </a:p>
          <a:p>
            <a:pPr marL="800100" lvl="1" indent="-342900" algn="l">
              <a:spcAft>
                <a:spcPts val="600"/>
              </a:spcAft>
              <a:buFont typeface="Arial" panose="020B0604020202020204" pitchFamily="34" charset="0"/>
              <a:buChar char="•"/>
            </a:pPr>
            <a:r>
              <a:rPr lang="en-US" sz="2000" dirty="0">
                <a:solidFill>
                  <a:schemeClr val="accent1">
                    <a:lumMod val="50000"/>
                  </a:schemeClr>
                </a:solidFill>
              </a:rPr>
              <a:t>(B) Method to Reduce Clearing Time - </a:t>
            </a:r>
            <a:r>
              <a:rPr lang="en-US" sz="2000" b="1" dirty="0">
                <a:solidFill>
                  <a:srgbClr val="0070C0"/>
                </a:solidFill>
              </a:rPr>
              <a:t>One</a:t>
            </a:r>
            <a:r>
              <a:rPr lang="en-US" sz="2000" dirty="0">
                <a:solidFill>
                  <a:schemeClr val="accent1">
                    <a:lumMod val="50000"/>
                  </a:schemeClr>
                </a:solidFill>
              </a:rPr>
              <a:t> of the </a:t>
            </a:r>
            <a:br>
              <a:rPr lang="en-US" sz="2000" dirty="0">
                <a:solidFill>
                  <a:schemeClr val="accent1">
                    <a:lumMod val="50000"/>
                  </a:schemeClr>
                </a:solidFill>
              </a:rPr>
            </a:br>
            <a:r>
              <a:rPr lang="en-US" sz="2000" dirty="0">
                <a:solidFill>
                  <a:schemeClr val="accent1">
                    <a:lumMod val="50000"/>
                  </a:schemeClr>
                </a:solidFill>
              </a:rPr>
              <a:t>following or approved equivalent means shall be provided:</a:t>
            </a:r>
          </a:p>
          <a:p>
            <a:pPr marL="1200150" lvl="2" indent="-285750" algn="l">
              <a:spcAft>
                <a:spcPts val="600"/>
              </a:spcAft>
              <a:buFont typeface="Arial" panose="020B0604020202020204" pitchFamily="34" charset="0"/>
              <a:buChar char="•"/>
            </a:pPr>
            <a:r>
              <a:rPr lang="en-US" sz="1600" dirty="0">
                <a:solidFill>
                  <a:schemeClr val="accent1">
                    <a:lumMod val="50000"/>
                  </a:schemeClr>
                </a:solidFill>
              </a:rPr>
              <a:t>(</a:t>
            </a:r>
            <a:r>
              <a:rPr lang="en-US" sz="2200" dirty="0">
                <a:solidFill>
                  <a:schemeClr val="accent1">
                    <a:lumMod val="50000"/>
                  </a:schemeClr>
                </a:solidFill>
              </a:rPr>
              <a:t>1) </a:t>
            </a:r>
            <a:r>
              <a:rPr lang="en-US" dirty="0">
                <a:solidFill>
                  <a:schemeClr val="accent1">
                    <a:lumMod val="50000"/>
                  </a:schemeClr>
                </a:solidFill>
              </a:rPr>
              <a:t>Zone-selective interlocking - 2011</a:t>
            </a:r>
          </a:p>
          <a:p>
            <a:pPr marL="1200150" lvl="2" indent="-285750" algn="l">
              <a:spcAft>
                <a:spcPts val="600"/>
              </a:spcAft>
              <a:buFont typeface="Arial" panose="020B0604020202020204" pitchFamily="34" charset="0"/>
              <a:buChar char="•"/>
            </a:pPr>
            <a:r>
              <a:rPr lang="en-US" dirty="0">
                <a:solidFill>
                  <a:schemeClr val="accent1">
                    <a:lumMod val="50000"/>
                  </a:schemeClr>
                </a:solidFill>
              </a:rPr>
              <a:t>(2) Differential relaying - 2011</a:t>
            </a:r>
          </a:p>
          <a:p>
            <a:pPr marL="1200150" lvl="2" indent="-285750" algn="l">
              <a:spcAft>
                <a:spcPts val="600"/>
              </a:spcAft>
              <a:buFont typeface="Arial" panose="020B0604020202020204" pitchFamily="34" charset="0"/>
              <a:buChar char="•"/>
            </a:pPr>
            <a:r>
              <a:rPr lang="en-US" dirty="0">
                <a:solidFill>
                  <a:schemeClr val="accent1">
                    <a:lumMod val="50000"/>
                  </a:schemeClr>
                </a:solidFill>
              </a:rPr>
              <a:t>(3) Energy-reducing maintenance switching </a:t>
            </a:r>
            <a:br>
              <a:rPr lang="en-US" dirty="0">
                <a:solidFill>
                  <a:schemeClr val="accent1">
                    <a:lumMod val="50000"/>
                  </a:schemeClr>
                </a:solidFill>
              </a:rPr>
            </a:br>
            <a:r>
              <a:rPr lang="en-US" dirty="0">
                <a:solidFill>
                  <a:schemeClr val="accent1">
                    <a:lumMod val="50000"/>
                  </a:schemeClr>
                </a:solidFill>
              </a:rPr>
              <a:t>      with local status indicator - 2011</a:t>
            </a:r>
          </a:p>
          <a:p>
            <a:pPr marL="1200150" lvl="2" indent="-285750" algn="l">
              <a:spcAft>
                <a:spcPts val="600"/>
              </a:spcAft>
              <a:buFont typeface="Arial" panose="020B0604020202020204" pitchFamily="34" charset="0"/>
              <a:buChar char="•"/>
            </a:pPr>
            <a:r>
              <a:rPr lang="en-US" dirty="0">
                <a:solidFill>
                  <a:schemeClr val="accent1">
                    <a:lumMod val="50000"/>
                  </a:schemeClr>
                </a:solidFill>
              </a:rPr>
              <a:t>(4) Energy-reducing active arc flash mitigation system - 2014</a:t>
            </a:r>
          </a:p>
          <a:p>
            <a:pPr marL="1200150" lvl="2" indent="-285750" algn="l">
              <a:spcAft>
                <a:spcPts val="600"/>
              </a:spcAft>
              <a:buFont typeface="Arial" panose="020B0604020202020204" pitchFamily="34" charset="0"/>
              <a:buChar char="•"/>
            </a:pPr>
            <a:r>
              <a:rPr lang="en-US" dirty="0">
                <a:solidFill>
                  <a:schemeClr val="accent1">
                    <a:lumMod val="50000"/>
                  </a:schemeClr>
                </a:solidFill>
              </a:rPr>
              <a:t>(5) An approved equivalent means – 2014</a:t>
            </a:r>
          </a:p>
          <a:p>
            <a:pPr marL="1200150" lvl="2" indent="-285750" algn="l">
              <a:buFont typeface="Arial" panose="020B0604020202020204" pitchFamily="34" charset="0"/>
              <a:buChar char="•"/>
            </a:pPr>
            <a:r>
              <a:rPr lang="en-US" sz="2200" dirty="0">
                <a:solidFill>
                  <a:schemeClr val="accent1">
                    <a:lumMod val="50000"/>
                  </a:schemeClr>
                </a:solidFill>
              </a:rPr>
              <a:t>(6) </a:t>
            </a:r>
            <a:r>
              <a:rPr lang="en-US" dirty="0">
                <a:solidFill>
                  <a:srgbClr val="FF0000"/>
                </a:solidFill>
              </a:rPr>
              <a:t>Instantaneous trip setting/override &lt; arc current - 2017</a:t>
            </a:r>
            <a:endParaRPr lang="en-US" sz="2200" dirty="0">
              <a:solidFill>
                <a:srgbClr val="FF0000"/>
              </a:solidFill>
            </a:endParaRPr>
          </a:p>
        </p:txBody>
      </p:sp>
      <p:sp>
        <p:nvSpPr>
          <p:cNvPr id="5" name="TextBox 4">
            <a:extLst>
              <a:ext uri="{FF2B5EF4-FFF2-40B4-BE49-F238E27FC236}">
                <a16:creationId xmlns:a16="http://schemas.microsoft.com/office/drawing/2014/main" id="{7590C1EC-11EA-4B9F-8A0C-8616E43F5C50}"/>
              </a:ext>
            </a:extLst>
          </p:cNvPr>
          <p:cNvSpPr txBox="1"/>
          <p:nvPr/>
        </p:nvSpPr>
        <p:spPr>
          <a:xfrm>
            <a:off x="6476917" y="1227432"/>
            <a:ext cx="1666497" cy="461665"/>
          </a:xfrm>
          <a:prstGeom prst="rect">
            <a:avLst/>
          </a:prstGeom>
          <a:noFill/>
          <a:ln>
            <a:solidFill>
              <a:schemeClr val="tx2"/>
            </a:solidFill>
          </a:ln>
        </p:spPr>
        <p:txBody>
          <a:bodyPr wrap="square" rtlCol="0">
            <a:spAutoFit/>
          </a:bodyPr>
          <a:lstStyle/>
          <a:p>
            <a:r>
              <a:rPr lang="en-US" sz="1200" dirty="0">
                <a:latin typeface="+mj-lt"/>
              </a:rPr>
              <a:t>Fuses fall </a:t>
            </a:r>
            <a:br>
              <a:rPr lang="en-US" sz="1200" dirty="0">
                <a:latin typeface="+mj-lt"/>
              </a:rPr>
            </a:br>
            <a:r>
              <a:rPr lang="en-US" sz="1200" dirty="0">
                <a:latin typeface="+mj-lt"/>
              </a:rPr>
              <a:t>under 240.67</a:t>
            </a:r>
          </a:p>
        </p:txBody>
      </p:sp>
      <p:cxnSp>
        <p:nvCxnSpPr>
          <p:cNvPr id="7" name="Connector: Elbow 6">
            <a:extLst>
              <a:ext uri="{FF2B5EF4-FFF2-40B4-BE49-F238E27FC236}">
                <a16:creationId xmlns:a16="http://schemas.microsoft.com/office/drawing/2014/main" id="{1B62ED9B-7022-4420-A161-A4D42D4F104E}"/>
              </a:ext>
            </a:extLst>
          </p:cNvPr>
          <p:cNvCxnSpPr>
            <a:cxnSpLocks/>
          </p:cNvCxnSpPr>
          <p:nvPr/>
        </p:nvCxnSpPr>
        <p:spPr>
          <a:xfrm flipV="1">
            <a:off x="5581584" y="1500449"/>
            <a:ext cx="851249" cy="336884"/>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9B4C5B7-C900-47C6-80F2-827C8F09BFFB}"/>
              </a:ext>
            </a:extLst>
          </p:cNvPr>
          <p:cNvPicPr>
            <a:picLocks noChangeAspect="1"/>
          </p:cNvPicPr>
          <p:nvPr/>
        </p:nvPicPr>
        <p:blipFill>
          <a:blip r:embed="rId3"/>
          <a:stretch>
            <a:fillRect/>
          </a:stretch>
        </p:blipFill>
        <p:spPr>
          <a:xfrm>
            <a:off x="-16258" y="0"/>
            <a:ext cx="4141876" cy="641540"/>
          </a:xfrm>
          <a:prstGeom prst="rect">
            <a:avLst/>
          </a:prstGeom>
        </p:spPr>
      </p:pic>
    </p:spTree>
    <p:extLst>
      <p:ext uri="{BB962C8B-B14F-4D97-AF65-F5344CB8AC3E}">
        <p14:creationId xmlns:p14="http://schemas.microsoft.com/office/powerpoint/2010/main" val="222032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943" y="469007"/>
            <a:ext cx="3154724" cy="497628"/>
          </a:xfrm>
        </p:spPr>
        <p:txBody>
          <a:bodyPr/>
          <a:lstStyle/>
          <a:p>
            <a:r>
              <a:rPr lang="en-US" sz="2800" dirty="0"/>
              <a:t>Safe Work Practices</a:t>
            </a:r>
          </a:p>
        </p:txBody>
      </p:sp>
      <p:sp>
        <p:nvSpPr>
          <p:cNvPr id="3" name="Content Placeholder 2"/>
          <p:cNvSpPr>
            <a:spLocks noGrp="1"/>
          </p:cNvSpPr>
          <p:nvPr>
            <p:ph type="subTitle" idx="1"/>
          </p:nvPr>
        </p:nvSpPr>
        <p:spPr>
          <a:xfrm rot="1089">
            <a:off x="954797" y="1147300"/>
            <a:ext cx="6835206" cy="4389532"/>
          </a:xfrm>
        </p:spPr>
        <p:txBody>
          <a:bodyPr>
            <a:normAutofit fontScale="77500" lnSpcReduction="20000"/>
          </a:bodyPr>
          <a:lstStyle/>
          <a:p>
            <a:pPr marL="0" indent="0">
              <a:lnSpc>
                <a:spcPct val="110000"/>
              </a:lnSpc>
              <a:buNone/>
            </a:pPr>
            <a:r>
              <a:rPr lang="en-US" sz="2400" b="1" dirty="0"/>
              <a:t>NEC: 2014 </a:t>
            </a:r>
            <a:r>
              <a:rPr lang="en-US" sz="2400" b="1" cap="none" dirty="0"/>
              <a:t>New requirements</a:t>
            </a:r>
          </a:p>
          <a:p>
            <a:pPr>
              <a:lnSpc>
                <a:spcPct val="110000"/>
              </a:lnSpc>
            </a:pPr>
            <a:r>
              <a:rPr lang="en-US" sz="2000" dirty="0"/>
              <a:t>110.26</a:t>
            </a:r>
            <a:r>
              <a:rPr lang="en-US" sz="1900" dirty="0"/>
              <a:t> </a:t>
            </a:r>
            <a:r>
              <a:rPr lang="en-US" sz="2300" cap="none" spc="0" dirty="0"/>
              <a:t>Spaces about electrical equipment</a:t>
            </a:r>
          </a:p>
          <a:p>
            <a:pPr marL="800100" lvl="1" indent="-342900" algn="l">
              <a:lnSpc>
                <a:spcPct val="110000"/>
              </a:lnSpc>
              <a:spcAft>
                <a:spcPts val="200"/>
              </a:spcAft>
              <a:buFont typeface="Arial" panose="020B0604020202020204" pitchFamily="34" charset="0"/>
              <a:buChar char="•"/>
            </a:pPr>
            <a:r>
              <a:rPr lang="en-US" sz="2000" dirty="0"/>
              <a:t>Eg</a:t>
            </a:r>
            <a:r>
              <a:rPr lang="en-US" sz="2000" dirty="0">
                <a:solidFill>
                  <a:schemeClr val="accent1">
                    <a:lumMod val="50000"/>
                  </a:schemeClr>
                </a:solidFill>
              </a:rPr>
              <a:t>ress requirements now apply to smaller equipment.</a:t>
            </a:r>
          </a:p>
          <a:p>
            <a:pPr marL="1257300" lvl="2" indent="-342900" algn="l">
              <a:lnSpc>
                <a:spcPct val="110000"/>
              </a:lnSpc>
              <a:spcAft>
                <a:spcPts val="600"/>
              </a:spcAft>
              <a:buFont typeface="Arial" panose="020B0604020202020204" pitchFamily="34" charset="0"/>
              <a:buChar char="•"/>
            </a:pPr>
            <a:r>
              <a:rPr lang="en-US" dirty="0">
                <a:solidFill>
                  <a:schemeClr val="accent1">
                    <a:lumMod val="50000"/>
                  </a:schemeClr>
                </a:solidFill>
              </a:rPr>
              <a:t>Reduced to 800 amps from 1,200 amps.</a:t>
            </a:r>
          </a:p>
          <a:p>
            <a:pPr>
              <a:lnSpc>
                <a:spcPct val="110000"/>
              </a:lnSpc>
              <a:spcAft>
                <a:spcPts val="300"/>
              </a:spcAft>
            </a:pPr>
            <a:r>
              <a:rPr lang="en-US" sz="2000" dirty="0"/>
              <a:t>450.10 </a:t>
            </a:r>
            <a:r>
              <a:rPr lang="en-US" sz="2300" cap="none" spc="0" dirty="0"/>
              <a:t>Transformer grounding (A) dry-type </a:t>
            </a:r>
            <a:br>
              <a:rPr lang="en-US" sz="2300" cap="none" spc="0" dirty="0"/>
            </a:br>
            <a:r>
              <a:rPr lang="en-US" sz="2300" cap="none" spc="0" dirty="0"/>
              <a:t>transformer enclosures</a:t>
            </a:r>
          </a:p>
          <a:p>
            <a:pPr marL="800100" lvl="1" indent="-342900" algn="l">
              <a:lnSpc>
                <a:spcPct val="110000"/>
              </a:lnSpc>
              <a:spcAft>
                <a:spcPts val="200"/>
              </a:spcAft>
              <a:buFont typeface="Arial" panose="020B0604020202020204" pitchFamily="34" charset="0"/>
              <a:buChar char="•"/>
            </a:pPr>
            <a:r>
              <a:rPr lang="en-US" sz="2000" dirty="0">
                <a:solidFill>
                  <a:schemeClr val="accent1">
                    <a:lumMod val="50000"/>
                  </a:schemeClr>
                </a:solidFill>
              </a:rPr>
              <a:t>A common terminating (terminal) bar is now </a:t>
            </a:r>
            <a:br>
              <a:rPr lang="en-US" sz="2000" dirty="0">
                <a:solidFill>
                  <a:schemeClr val="accent1">
                    <a:lumMod val="50000"/>
                  </a:schemeClr>
                </a:solidFill>
              </a:rPr>
            </a:br>
            <a:r>
              <a:rPr lang="en-US" sz="2000" dirty="0">
                <a:solidFill>
                  <a:schemeClr val="accent1">
                    <a:lumMod val="50000"/>
                  </a:schemeClr>
                </a:solidFill>
              </a:rPr>
              <a:t>required in the transformer.</a:t>
            </a:r>
          </a:p>
          <a:p>
            <a:pPr marL="1257300" lvl="2" indent="-342900" algn="l">
              <a:lnSpc>
                <a:spcPct val="110000"/>
              </a:lnSpc>
              <a:spcAft>
                <a:spcPts val="600"/>
              </a:spcAft>
              <a:buFont typeface="Arial" panose="020B0604020202020204" pitchFamily="34" charset="0"/>
              <a:buChar char="•"/>
            </a:pPr>
            <a:r>
              <a:rPr lang="en-US" dirty="0">
                <a:solidFill>
                  <a:schemeClr val="accent1">
                    <a:lumMod val="50000"/>
                  </a:schemeClr>
                </a:solidFill>
              </a:rPr>
              <a:t>For primary equipment grounding  conductors </a:t>
            </a:r>
            <a:br>
              <a:rPr lang="en-US" dirty="0">
                <a:solidFill>
                  <a:schemeClr val="accent1">
                    <a:lumMod val="50000"/>
                  </a:schemeClr>
                </a:solidFill>
              </a:rPr>
            </a:br>
            <a:r>
              <a:rPr lang="en-US" dirty="0">
                <a:solidFill>
                  <a:schemeClr val="accent1">
                    <a:lumMod val="50000"/>
                  </a:schemeClr>
                </a:solidFill>
              </a:rPr>
              <a:t>and supply-side bonding jumpers.</a:t>
            </a:r>
          </a:p>
          <a:p>
            <a:pPr>
              <a:lnSpc>
                <a:spcPct val="110000"/>
              </a:lnSpc>
              <a:spcAft>
                <a:spcPts val="300"/>
              </a:spcAft>
            </a:pPr>
            <a:r>
              <a:rPr lang="en-US" sz="2300" spc="0" dirty="0"/>
              <a:t>517.17, 700.27, and 701.27 </a:t>
            </a:r>
            <a:r>
              <a:rPr lang="en-US" sz="2300" cap="none" spc="0" dirty="0"/>
              <a:t>Selective coordination </a:t>
            </a:r>
            <a:br>
              <a:rPr lang="en-US" sz="2300" cap="none" spc="0" dirty="0"/>
            </a:br>
            <a:r>
              <a:rPr lang="en-US" sz="2300" cap="none" spc="0" dirty="0"/>
              <a:t>for overcurrent protection </a:t>
            </a:r>
            <a:endParaRPr lang="en-US" sz="1900" spc="0" dirty="0"/>
          </a:p>
          <a:p>
            <a:pPr marL="800100" lvl="1" indent="-342900" algn="l">
              <a:lnSpc>
                <a:spcPct val="110000"/>
              </a:lnSpc>
              <a:spcAft>
                <a:spcPts val="200"/>
              </a:spcAft>
              <a:buFont typeface="Arial" panose="020B0604020202020204" pitchFamily="34" charset="0"/>
              <a:buChar char="•"/>
            </a:pPr>
            <a:r>
              <a:rPr lang="en-US" sz="2000" dirty="0">
                <a:solidFill>
                  <a:schemeClr val="accent1">
                    <a:lumMod val="50000"/>
                  </a:schemeClr>
                </a:solidFill>
              </a:rPr>
              <a:t>Broadens scope of application to ground faults and </a:t>
            </a:r>
            <a:br>
              <a:rPr lang="en-US" sz="2000" dirty="0">
                <a:solidFill>
                  <a:schemeClr val="accent1">
                    <a:lumMod val="50000"/>
                  </a:schemeClr>
                </a:solidFill>
              </a:rPr>
            </a:br>
            <a:r>
              <a:rPr lang="en-US" sz="2000" dirty="0">
                <a:solidFill>
                  <a:schemeClr val="accent1">
                    <a:lumMod val="50000"/>
                  </a:schemeClr>
                </a:solidFill>
              </a:rPr>
              <a:t>short circuits (not just overloads).</a:t>
            </a:r>
          </a:p>
          <a:p>
            <a:pPr marL="800100" lvl="1" indent="-342900" algn="l">
              <a:lnSpc>
                <a:spcPct val="110000"/>
              </a:lnSpc>
              <a:buFont typeface="Arial" panose="020B0604020202020204" pitchFamily="34" charset="0"/>
              <a:buChar char="•"/>
            </a:pPr>
            <a:r>
              <a:rPr lang="en-US" sz="2000" dirty="0">
                <a:solidFill>
                  <a:schemeClr val="accent1">
                    <a:lumMod val="50000"/>
                  </a:schemeClr>
                </a:solidFill>
              </a:rPr>
              <a:t>Requires design by engineer level competency.</a:t>
            </a:r>
          </a:p>
        </p:txBody>
      </p:sp>
      <p:pic>
        <p:nvPicPr>
          <p:cNvPr id="1026" name="Picture 2" descr="http://ecmweb.com/site-files/ecmweb.com/files/uploads/2010/12/012ecmbbpic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45778" y="786434"/>
            <a:ext cx="2698222" cy="20236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14277" y="2861877"/>
            <a:ext cx="2029723" cy="230832"/>
          </a:xfrm>
          <a:prstGeom prst="rect">
            <a:avLst/>
          </a:prstGeom>
          <a:noFill/>
        </p:spPr>
        <p:txBody>
          <a:bodyPr wrap="none" rtlCol="0">
            <a:spAutoFit/>
          </a:bodyPr>
          <a:lstStyle/>
          <a:p>
            <a:pPr algn="r"/>
            <a:r>
              <a:rPr lang="en-US" sz="900" dirty="0"/>
              <a:t>Source: Electrical Service Solutions, Inc.</a:t>
            </a:r>
          </a:p>
        </p:txBody>
      </p:sp>
      <p:cxnSp>
        <p:nvCxnSpPr>
          <p:cNvPr id="8" name="Straight Arrow Connector 7"/>
          <p:cNvCxnSpPr>
            <a:cxnSpLocks/>
          </p:cNvCxnSpPr>
          <p:nvPr/>
        </p:nvCxnSpPr>
        <p:spPr>
          <a:xfrm flipV="1">
            <a:off x="5556877" y="2415822"/>
            <a:ext cx="2409372" cy="7286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DEDC95D-06C6-43B9-997D-6E6B18A90F56}"/>
              </a:ext>
            </a:extLst>
          </p:cNvPr>
          <p:cNvPicPr>
            <a:picLocks noChangeAspect="1"/>
          </p:cNvPicPr>
          <p:nvPr/>
        </p:nvPicPr>
        <p:blipFill>
          <a:blip r:embed="rId4"/>
          <a:stretch>
            <a:fillRect/>
          </a:stretch>
        </p:blipFill>
        <p:spPr>
          <a:xfrm>
            <a:off x="0" y="-4512"/>
            <a:ext cx="4141876" cy="641540"/>
          </a:xfrm>
          <a:prstGeom prst="rect">
            <a:avLst/>
          </a:prstGeom>
        </p:spPr>
      </p:pic>
    </p:spTree>
    <p:extLst>
      <p:ext uri="{BB962C8B-B14F-4D97-AF65-F5344CB8AC3E}">
        <p14:creationId xmlns:p14="http://schemas.microsoft.com/office/powerpoint/2010/main" val="783219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592" y="641540"/>
            <a:ext cx="3154724" cy="452472"/>
          </a:xfrm>
        </p:spPr>
        <p:txBody>
          <a:bodyPr/>
          <a:lstStyle/>
          <a:p>
            <a:r>
              <a:rPr lang="en-US" sz="2800" dirty="0"/>
              <a:t>Safe Work Practices</a:t>
            </a:r>
          </a:p>
        </p:txBody>
      </p:sp>
      <p:sp>
        <p:nvSpPr>
          <p:cNvPr id="3" name="Content Placeholder 2"/>
          <p:cNvSpPr>
            <a:spLocks noGrp="1"/>
          </p:cNvSpPr>
          <p:nvPr>
            <p:ph type="subTitle" idx="1"/>
          </p:nvPr>
        </p:nvSpPr>
        <p:spPr>
          <a:xfrm rot="1089">
            <a:off x="773887" y="1094893"/>
            <a:ext cx="5566776" cy="4337325"/>
          </a:xfrm>
        </p:spPr>
        <p:txBody>
          <a:bodyPr>
            <a:normAutofit/>
          </a:bodyPr>
          <a:lstStyle/>
          <a:p>
            <a:pPr marL="0" indent="0">
              <a:buNone/>
            </a:pPr>
            <a:r>
              <a:rPr lang="en-US" sz="1800" b="1" cap="none" spc="0" dirty="0"/>
              <a:t>NEC: 2014 New Requirements</a:t>
            </a:r>
          </a:p>
          <a:p>
            <a:r>
              <a:rPr lang="en-US" sz="1800" dirty="0"/>
              <a:t>600.6 </a:t>
            </a:r>
            <a:r>
              <a:rPr lang="en-US" sz="1800" cap="none" spc="0" dirty="0"/>
              <a:t>Disconnects for electric signs and outline lighting (A) location (1) </a:t>
            </a:r>
          </a:p>
          <a:p>
            <a:pPr marL="742950" lvl="1" indent="-285750" algn="l">
              <a:spcAft>
                <a:spcPts val="200"/>
              </a:spcAft>
              <a:buFont typeface="Arial" panose="020B0604020202020204" pitchFamily="34" charset="0"/>
              <a:buChar char="•"/>
            </a:pPr>
            <a:r>
              <a:rPr lang="en-US" sz="1600" dirty="0">
                <a:solidFill>
                  <a:schemeClr val="accent1">
                    <a:lumMod val="50000"/>
                  </a:schemeClr>
                </a:solidFill>
              </a:rPr>
              <a:t>The disconnect location should be the point that the conductors enter the sign. </a:t>
            </a:r>
          </a:p>
          <a:p>
            <a:pPr marL="1200150" lvl="2" indent="-285750" algn="l">
              <a:spcAft>
                <a:spcPts val="600"/>
              </a:spcAft>
              <a:buFont typeface="Arial" panose="020B0604020202020204" pitchFamily="34" charset="0"/>
              <a:buChar char="•"/>
            </a:pPr>
            <a:r>
              <a:rPr lang="en-US" sz="1600" dirty="0">
                <a:solidFill>
                  <a:schemeClr val="accent1">
                    <a:lumMod val="50000"/>
                  </a:schemeClr>
                </a:solidFill>
              </a:rPr>
              <a:t>Assures that all the conductors inside the enclosure are de-energized by the disconnect</a:t>
            </a:r>
          </a:p>
          <a:p>
            <a:r>
              <a:rPr lang="en-US" sz="1800" dirty="0"/>
              <a:t>700.16 </a:t>
            </a:r>
            <a:r>
              <a:rPr lang="en-US" sz="1800" cap="none" spc="0" dirty="0"/>
              <a:t>Emergency Illumination</a:t>
            </a:r>
          </a:p>
          <a:p>
            <a:pPr marL="800100" lvl="1" indent="-342900" algn="l">
              <a:buFont typeface="Arial" panose="020B0604020202020204" pitchFamily="34" charset="0"/>
              <a:buChar char="•"/>
            </a:pPr>
            <a:r>
              <a:rPr lang="en-US" sz="1600" dirty="0">
                <a:solidFill>
                  <a:schemeClr val="accent1">
                    <a:lumMod val="50000"/>
                  </a:schemeClr>
                </a:solidFill>
              </a:rPr>
              <a:t>Emergency illumination must be provided to illuminate the indoor service or building disconnecting means.</a:t>
            </a:r>
          </a:p>
          <a:p>
            <a:pPr marL="1200150" lvl="2" indent="-285750" algn="l">
              <a:buFont typeface="Arial" panose="020B0604020202020204" pitchFamily="34" charset="0"/>
              <a:buChar char="•"/>
            </a:pPr>
            <a:r>
              <a:rPr lang="en-US" sz="1600" dirty="0">
                <a:solidFill>
                  <a:schemeClr val="accent1">
                    <a:lumMod val="50000"/>
                  </a:schemeClr>
                </a:solidFill>
              </a:rPr>
              <a:t>So that an injured electrician can be easily located by first responders</a:t>
            </a:r>
          </a:p>
        </p:txBody>
      </p:sp>
      <p:pic>
        <p:nvPicPr>
          <p:cNvPr id="5" name="Picture 4"/>
          <p:cNvPicPr>
            <a:picLocks noChangeAspect="1"/>
          </p:cNvPicPr>
          <p:nvPr/>
        </p:nvPicPr>
        <p:blipFill>
          <a:blip r:embed="rId3"/>
          <a:stretch>
            <a:fillRect/>
          </a:stretch>
        </p:blipFill>
        <p:spPr>
          <a:xfrm>
            <a:off x="7073725" y="641540"/>
            <a:ext cx="2070275" cy="4225486"/>
          </a:xfrm>
          <a:prstGeom prst="rect">
            <a:avLst/>
          </a:prstGeom>
        </p:spPr>
      </p:pic>
      <p:sp>
        <p:nvSpPr>
          <p:cNvPr id="6" name="Right Arrow 5"/>
          <p:cNvSpPr/>
          <p:nvPr/>
        </p:nvSpPr>
        <p:spPr>
          <a:xfrm>
            <a:off x="6979969" y="3328969"/>
            <a:ext cx="437477" cy="2000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0107D94-8911-4380-A06C-A80D616C1938}"/>
              </a:ext>
            </a:extLst>
          </p:cNvPr>
          <p:cNvPicPr>
            <a:picLocks noChangeAspect="1"/>
          </p:cNvPicPr>
          <p:nvPr/>
        </p:nvPicPr>
        <p:blipFill>
          <a:blip r:embed="rId4"/>
          <a:stretch>
            <a:fillRect/>
          </a:stretch>
        </p:blipFill>
        <p:spPr>
          <a:xfrm>
            <a:off x="-3263" y="0"/>
            <a:ext cx="4141876" cy="641540"/>
          </a:xfrm>
          <a:prstGeom prst="rect">
            <a:avLst/>
          </a:prstGeom>
        </p:spPr>
      </p:pic>
    </p:spTree>
    <p:extLst>
      <p:ext uri="{BB962C8B-B14F-4D97-AF65-F5344CB8AC3E}">
        <p14:creationId xmlns:p14="http://schemas.microsoft.com/office/powerpoint/2010/main" val="2756133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mcarter\My Documents\My Pictures\Tagou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4464" y="2795397"/>
            <a:ext cx="1907221" cy="190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731499" y="488212"/>
            <a:ext cx="3245035" cy="508917"/>
          </a:xfrm>
        </p:spPr>
        <p:txBody>
          <a:bodyPr/>
          <a:lstStyle/>
          <a:p>
            <a:pPr eaLnBrk="1" hangingPunct="1"/>
            <a:r>
              <a:rPr lang="en-US" sz="2800" dirty="0"/>
              <a:t>Safe Work Practices</a:t>
            </a:r>
          </a:p>
        </p:txBody>
      </p:sp>
      <p:sp>
        <p:nvSpPr>
          <p:cNvPr id="2" name="Content Placeholder 1"/>
          <p:cNvSpPr>
            <a:spLocks noGrp="1"/>
          </p:cNvSpPr>
          <p:nvPr>
            <p:ph type="subTitle" idx="1"/>
          </p:nvPr>
        </p:nvSpPr>
        <p:spPr>
          <a:xfrm rot="1089">
            <a:off x="1354589" y="1021644"/>
            <a:ext cx="6782790" cy="4403902"/>
          </a:xfrm>
        </p:spPr>
        <p:txBody>
          <a:bodyPr>
            <a:normAutofit fontScale="55000" lnSpcReduction="20000"/>
          </a:bodyPr>
          <a:lstStyle/>
          <a:p>
            <a:pPr marL="0" indent="0">
              <a:lnSpc>
                <a:spcPct val="120000"/>
              </a:lnSpc>
              <a:buNone/>
            </a:pPr>
            <a:r>
              <a:rPr lang="en-US" sz="2200" b="1" dirty="0"/>
              <a:t>OSHA 29 CFR 1910.147 Lockout/</a:t>
            </a:r>
            <a:r>
              <a:rPr lang="en-US" sz="2200" b="1" dirty="0" err="1"/>
              <a:t>Tagout</a:t>
            </a:r>
            <a:endParaRPr lang="en-US" sz="2200" b="1" dirty="0"/>
          </a:p>
          <a:p>
            <a:pPr>
              <a:lnSpc>
                <a:spcPct val="120000"/>
              </a:lnSpc>
              <a:spcBef>
                <a:spcPts val="0"/>
              </a:spcBef>
            </a:pPr>
            <a:r>
              <a:rPr lang="en-US" sz="2000" dirty="0"/>
              <a:t>(c)(1) </a:t>
            </a:r>
            <a:r>
              <a:rPr lang="en-US" sz="2500" cap="none" spc="0" dirty="0"/>
              <a:t>Energy control program</a:t>
            </a:r>
          </a:p>
          <a:p>
            <a:pPr marL="800100" lvl="1" indent="-342900" algn="l">
              <a:lnSpc>
                <a:spcPct val="120000"/>
              </a:lnSpc>
              <a:spcAft>
                <a:spcPts val="300"/>
              </a:spcAft>
              <a:buFont typeface="Arial" panose="020B0604020202020204" pitchFamily="34" charset="0"/>
              <a:buChar char="•"/>
            </a:pPr>
            <a:r>
              <a:rPr lang="en-US" sz="2200" dirty="0">
                <a:solidFill>
                  <a:schemeClr val="accent1">
                    <a:lumMod val="50000"/>
                  </a:schemeClr>
                </a:solidFill>
              </a:rPr>
              <a:t>Requires energy control procedures, employee </a:t>
            </a:r>
            <a:br>
              <a:rPr lang="en-US" sz="2200" dirty="0">
                <a:solidFill>
                  <a:schemeClr val="accent1">
                    <a:lumMod val="50000"/>
                  </a:schemeClr>
                </a:solidFill>
              </a:rPr>
            </a:br>
            <a:r>
              <a:rPr lang="en-US" sz="2200" dirty="0">
                <a:solidFill>
                  <a:schemeClr val="accent1">
                    <a:lumMod val="50000"/>
                  </a:schemeClr>
                </a:solidFill>
              </a:rPr>
              <a:t>training and annual inspections.</a:t>
            </a:r>
          </a:p>
          <a:p>
            <a:pPr>
              <a:lnSpc>
                <a:spcPct val="120000"/>
              </a:lnSpc>
            </a:pPr>
            <a:r>
              <a:rPr lang="en-US" sz="2000" dirty="0"/>
              <a:t>(c)(2)(i, ii) </a:t>
            </a:r>
            <a:r>
              <a:rPr lang="en-US" sz="2500" cap="none" spc="0" dirty="0"/>
              <a:t>Control devices</a:t>
            </a:r>
          </a:p>
          <a:p>
            <a:pPr marL="742950" lvl="1" indent="-285750" algn="l">
              <a:lnSpc>
                <a:spcPct val="120000"/>
              </a:lnSpc>
              <a:buFont typeface="Arial" panose="020B0604020202020204" pitchFamily="34" charset="0"/>
              <a:buChar char="•"/>
            </a:pPr>
            <a:r>
              <a:rPr lang="en-US" sz="2200" dirty="0">
                <a:solidFill>
                  <a:schemeClr val="accent1">
                    <a:lumMod val="50000"/>
                  </a:schemeClr>
                </a:solidFill>
              </a:rPr>
              <a:t>Lockout, unless </a:t>
            </a:r>
            <a:r>
              <a:rPr lang="en-US" sz="2200" dirty="0">
                <a:solidFill>
                  <a:srgbClr val="0066FF"/>
                </a:solidFill>
              </a:rPr>
              <a:t>not capable</a:t>
            </a:r>
            <a:r>
              <a:rPr lang="en-US" sz="2200" dirty="0">
                <a:solidFill>
                  <a:schemeClr val="accent1">
                    <a:lumMod val="50000"/>
                  </a:schemeClr>
                </a:solidFill>
              </a:rPr>
              <a:t> (means of attaching a lock).</a:t>
            </a:r>
          </a:p>
          <a:p>
            <a:pPr marL="742950" lvl="1" indent="-285750" algn="l">
              <a:lnSpc>
                <a:spcPct val="120000"/>
              </a:lnSpc>
              <a:spcAft>
                <a:spcPts val="300"/>
              </a:spcAft>
              <a:buFont typeface="Arial" panose="020B0604020202020204" pitchFamily="34" charset="0"/>
              <a:buChar char="•"/>
            </a:pPr>
            <a:r>
              <a:rPr lang="en-US" sz="2200" dirty="0">
                <a:solidFill>
                  <a:schemeClr val="accent1">
                    <a:lumMod val="50000"/>
                  </a:schemeClr>
                </a:solidFill>
              </a:rPr>
              <a:t>Lockout, unless you can</a:t>
            </a:r>
            <a:r>
              <a:rPr lang="en-US" sz="2200" dirty="0"/>
              <a:t> </a:t>
            </a:r>
            <a:r>
              <a:rPr lang="en-US" sz="2200" dirty="0">
                <a:solidFill>
                  <a:srgbClr val="0066FF"/>
                </a:solidFill>
              </a:rPr>
              <a:t>prove</a:t>
            </a:r>
            <a:r>
              <a:rPr lang="en-US" sz="2200" dirty="0"/>
              <a:t> </a:t>
            </a:r>
            <a:r>
              <a:rPr lang="en-US" sz="2200" dirty="0">
                <a:solidFill>
                  <a:schemeClr val="accent1">
                    <a:lumMod val="50000"/>
                  </a:schemeClr>
                </a:solidFill>
              </a:rPr>
              <a:t>tagout system </a:t>
            </a:r>
            <a:br>
              <a:rPr lang="en-US" sz="2200" dirty="0">
                <a:solidFill>
                  <a:schemeClr val="accent1">
                    <a:lumMod val="50000"/>
                  </a:schemeClr>
                </a:solidFill>
              </a:rPr>
            </a:br>
            <a:r>
              <a:rPr lang="en-US" sz="2200" dirty="0">
                <a:solidFill>
                  <a:schemeClr val="accent1">
                    <a:lumMod val="50000"/>
                  </a:schemeClr>
                </a:solidFill>
              </a:rPr>
              <a:t>will provide full employee protection.</a:t>
            </a:r>
          </a:p>
          <a:p>
            <a:pPr>
              <a:lnSpc>
                <a:spcPct val="120000"/>
              </a:lnSpc>
              <a:spcBef>
                <a:spcPts val="0"/>
              </a:spcBef>
            </a:pPr>
            <a:r>
              <a:rPr lang="en-US" sz="2000" dirty="0"/>
              <a:t>(c)(9) </a:t>
            </a:r>
            <a:r>
              <a:rPr lang="en-US" sz="2500" cap="none" spc="0" dirty="0"/>
              <a:t>Notification of Employees</a:t>
            </a:r>
          </a:p>
          <a:p>
            <a:pPr lvl="1" algn="l">
              <a:lnSpc>
                <a:spcPct val="120000"/>
              </a:lnSpc>
              <a:spcBef>
                <a:spcPts val="0"/>
              </a:spcBef>
              <a:spcAft>
                <a:spcPts val="600"/>
              </a:spcAft>
            </a:pPr>
            <a:r>
              <a:rPr lang="en-US" sz="2200" dirty="0">
                <a:solidFill>
                  <a:schemeClr val="accent1">
                    <a:lumMod val="50000"/>
                  </a:schemeClr>
                </a:solidFill>
              </a:rPr>
              <a:t>Notify</a:t>
            </a:r>
            <a:r>
              <a:rPr lang="en-US" sz="2200" dirty="0"/>
              <a:t> </a:t>
            </a:r>
            <a:r>
              <a:rPr lang="en-US" sz="2200" dirty="0">
                <a:solidFill>
                  <a:srgbClr val="0066FF"/>
                </a:solidFill>
              </a:rPr>
              <a:t>affected</a:t>
            </a:r>
            <a:r>
              <a:rPr lang="en-US" sz="2200" dirty="0"/>
              <a:t> </a:t>
            </a:r>
            <a:r>
              <a:rPr lang="en-US" sz="2200" dirty="0">
                <a:solidFill>
                  <a:schemeClr val="accent1">
                    <a:lumMod val="50000"/>
                  </a:schemeClr>
                </a:solidFill>
              </a:rPr>
              <a:t>employees before applied </a:t>
            </a:r>
            <a:br>
              <a:rPr lang="en-US" sz="2200" dirty="0">
                <a:solidFill>
                  <a:schemeClr val="accent1">
                    <a:lumMod val="50000"/>
                  </a:schemeClr>
                </a:solidFill>
              </a:rPr>
            </a:br>
            <a:r>
              <a:rPr lang="en-US" sz="2200" dirty="0">
                <a:solidFill>
                  <a:schemeClr val="accent1">
                    <a:lumMod val="50000"/>
                  </a:schemeClr>
                </a:solidFill>
              </a:rPr>
              <a:t>and after removed.</a:t>
            </a:r>
          </a:p>
          <a:p>
            <a:pPr>
              <a:lnSpc>
                <a:spcPct val="120000"/>
              </a:lnSpc>
              <a:spcBef>
                <a:spcPts val="0"/>
              </a:spcBef>
            </a:pPr>
            <a:r>
              <a:rPr lang="en-US" sz="2000" dirty="0"/>
              <a:t>(d)(6) </a:t>
            </a:r>
            <a:r>
              <a:rPr lang="en-US" sz="2500" cap="none" spc="0" dirty="0"/>
              <a:t>Verification of Isolation</a:t>
            </a:r>
          </a:p>
          <a:p>
            <a:pPr marL="800100" lvl="1" indent="-342900" algn="l">
              <a:lnSpc>
                <a:spcPct val="120000"/>
              </a:lnSpc>
              <a:spcBef>
                <a:spcPts val="0"/>
              </a:spcBef>
              <a:spcAft>
                <a:spcPts val="600"/>
              </a:spcAft>
              <a:buFont typeface="Arial" panose="020B0604020202020204" pitchFamily="34" charset="0"/>
              <a:buChar char="•"/>
            </a:pPr>
            <a:r>
              <a:rPr lang="en-US" sz="2200" dirty="0">
                <a:solidFill>
                  <a:schemeClr val="accent1">
                    <a:lumMod val="50000"/>
                  </a:schemeClr>
                </a:solidFill>
              </a:rPr>
              <a:t>Prior to starting work, the </a:t>
            </a:r>
            <a:r>
              <a:rPr lang="en-US" sz="2200" dirty="0">
                <a:solidFill>
                  <a:srgbClr val="0066FF"/>
                </a:solidFill>
              </a:rPr>
              <a:t>authorized</a:t>
            </a:r>
            <a:r>
              <a:rPr lang="en-US" sz="2200" dirty="0"/>
              <a:t> </a:t>
            </a:r>
            <a:r>
              <a:rPr lang="en-US" sz="2200" dirty="0">
                <a:solidFill>
                  <a:schemeClr val="accent1">
                    <a:lumMod val="50000"/>
                  </a:schemeClr>
                </a:solidFill>
              </a:rPr>
              <a:t>employee </a:t>
            </a:r>
            <a:br>
              <a:rPr lang="en-US" sz="2200" dirty="0"/>
            </a:br>
            <a:r>
              <a:rPr lang="en-US" sz="2200" dirty="0">
                <a:solidFill>
                  <a:srgbClr val="0066FF"/>
                </a:solidFill>
              </a:rPr>
              <a:t>shall verify </a:t>
            </a:r>
            <a:r>
              <a:rPr lang="en-US" sz="2200" dirty="0">
                <a:solidFill>
                  <a:schemeClr val="accent1">
                    <a:lumMod val="50000"/>
                  </a:schemeClr>
                </a:solidFill>
              </a:rPr>
              <a:t>that isolation and deenergization of </a:t>
            </a:r>
            <a:br>
              <a:rPr lang="en-US" sz="2200" dirty="0">
                <a:solidFill>
                  <a:schemeClr val="accent1">
                    <a:lumMod val="50000"/>
                  </a:schemeClr>
                </a:solidFill>
              </a:rPr>
            </a:br>
            <a:r>
              <a:rPr lang="en-US" sz="2200" dirty="0">
                <a:solidFill>
                  <a:schemeClr val="accent1">
                    <a:lumMod val="50000"/>
                  </a:schemeClr>
                </a:solidFill>
              </a:rPr>
              <a:t>the machine or equipment have been accomplished.</a:t>
            </a:r>
          </a:p>
          <a:p>
            <a:pPr marL="0" indent="0">
              <a:spcBef>
                <a:spcPts val="600"/>
              </a:spcBef>
              <a:buNone/>
            </a:pPr>
            <a:r>
              <a:rPr lang="en-US" sz="2500" b="1" spc="0" dirty="0"/>
              <a:t>NFPA 70E Article 120.2(B)(4) </a:t>
            </a:r>
            <a:r>
              <a:rPr lang="en-US" sz="2500" b="1" spc="0" dirty="0">
                <a:solidFill>
                  <a:srgbClr val="FF0000"/>
                </a:solidFill>
              </a:rPr>
              <a:t>[New]</a:t>
            </a:r>
          </a:p>
          <a:p>
            <a:pPr>
              <a:spcBef>
                <a:spcPts val="600"/>
              </a:spcBef>
              <a:spcAft>
                <a:spcPts val="600"/>
              </a:spcAft>
            </a:pPr>
            <a:r>
              <a:rPr lang="en-US" sz="2500" cap="none" spc="0" dirty="0"/>
              <a:t>Demonstrated training every three years</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87699" y="453189"/>
            <a:ext cx="1500756" cy="2268586"/>
          </a:xfrm>
          <a:prstGeom prst="rect">
            <a:avLst/>
          </a:prstGeom>
        </p:spPr>
      </p:pic>
      <p:pic>
        <p:nvPicPr>
          <p:cNvPr id="9" name="Picture 8">
            <a:extLst>
              <a:ext uri="{FF2B5EF4-FFF2-40B4-BE49-F238E27FC236}">
                <a16:creationId xmlns:a16="http://schemas.microsoft.com/office/drawing/2014/main" id="{64AA4B3F-26DC-4256-A54C-7A6002A8CCF7}"/>
              </a:ext>
            </a:extLst>
          </p:cNvPr>
          <p:cNvPicPr>
            <a:picLocks noChangeAspect="1"/>
          </p:cNvPicPr>
          <p:nvPr/>
        </p:nvPicPr>
        <p:blipFill>
          <a:blip r:embed="rId5"/>
          <a:stretch>
            <a:fillRect/>
          </a:stretch>
        </p:blipFill>
        <p:spPr>
          <a:xfrm>
            <a:off x="0" y="-20704"/>
            <a:ext cx="4141876" cy="641540"/>
          </a:xfrm>
          <a:prstGeom prst="rect">
            <a:avLst/>
          </a:prstGeom>
        </p:spPr>
      </p:pic>
    </p:spTree>
    <p:extLst>
      <p:ext uri="{BB962C8B-B14F-4D97-AF65-F5344CB8AC3E}">
        <p14:creationId xmlns:p14="http://schemas.microsoft.com/office/powerpoint/2010/main" val="3279359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Documents and Settings\mcarter\My Documents\My Pictures\MetalCladCB_S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07004" y="612996"/>
            <a:ext cx="1889783" cy="383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725776" y="731135"/>
            <a:ext cx="6623047" cy="492281"/>
          </a:xfrm>
        </p:spPr>
        <p:txBody>
          <a:bodyPr/>
          <a:lstStyle/>
          <a:p>
            <a:pPr eaLnBrk="1" hangingPunct="1"/>
            <a:r>
              <a:rPr lang="en-US" sz="2800" dirty="0"/>
              <a:t>Protection Devices</a:t>
            </a:r>
          </a:p>
        </p:txBody>
      </p:sp>
      <p:sp>
        <p:nvSpPr>
          <p:cNvPr id="2" name="Content Placeholder 1"/>
          <p:cNvSpPr>
            <a:spLocks noGrp="1"/>
          </p:cNvSpPr>
          <p:nvPr>
            <p:ph type="subTitle" idx="1"/>
          </p:nvPr>
        </p:nvSpPr>
        <p:spPr>
          <a:xfrm rot="1089">
            <a:off x="726351" y="1500351"/>
            <a:ext cx="6623003" cy="3630574"/>
          </a:xfrm>
        </p:spPr>
        <p:txBody>
          <a:bodyPr>
            <a:normAutofit fontScale="92500" lnSpcReduction="10000"/>
          </a:bodyPr>
          <a:lstStyle/>
          <a:p>
            <a:pPr marL="0" indent="0">
              <a:spcBef>
                <a:spcPts val="600"/>
              </a:spcBef>
              <a:spcAft>
                <a:spcPts val="600"/>
              </a:spcAft>
              <a:buNone/>
            </a:pPr>
            <a:r>
              <a:rPr lang="en-US" sz="2400" b="1" cap="none" dirty="0">
                <a:latin typeface="+mj-lt"/>
                <a:cs typeface="Arial" pitchFamily="34" charset="0"/>
              </a:rPr>
              <a:t>Circuit breakers</a:t>
            </a:r>
          </a:p>
          <a:p>
            <a:pPr>
              <a:spcBef>
                <a:spcPts val="600"/>
              </a:spcBef>
              <a:spcAft>
                <a:spcPts val="600"/>
              </a:spcAft>
            </a:pPr>
            <a:r>
              <a:rPr lang="en-US" sz="1800" cap="none" spc="0" dirty="0">
                <a:cs typeface="Arial" pitchFamily="34" charset="0"/>
              </a:rPr>
              <a:t>Low-voltage (&lt;600 volts) </a:t>
            </a:r>
          </a:p>
          <a:p>
            <a:pPr marL="742950" lvl="1" indent="-285750" algn="l">
              <a:spcBef>
                <a:spcPts val="600"/>
              </a:spcBef>
              <a:spcAft>
                <a:spcPts val="600"/>
              </a:spcAft>
              <a:buFont typeface="Arial" panose="020B0604020202020204" pitchFamily="34" charset="0"/>
              <a:buChar char="•"/>
            </a:pPr>
            <a:r>
              <a:rPr lang="en-US" sz="1800" dirty="0">
                <a:solidFill>
                  <a:schemeClr val="accent1">
                    <a:lumMod val="50000"/>
                  </a:schemeClr>
                </a:solidFill>
                <a:cs typeface="Arial" pitchFamily="34" charset="0"/>
              </a:rPr>
              <a:t>Molded case, insulated case, or metal frame</a:t>
            </a:r>
          </a:p>
          <a:p>
            <a:pPr marL="742950" lvl="1" indent="-285750" algn="l">
              <a:spcBef>
                <a:spcPts val="600"/>
              </a:spcBef>
              <a:spcAft>
                <a:spcPts val="600"/>
              </a:spcAft>
              <a:buFont typeface="Arial" panose="020B0604020202020204" pitchFamily="34" charset="0"/>
              <a:buChar char="•"/>
            </a:pPr>
            <a:r>
              <a:rPr lang="en-US" sz="1800" dirty="0">
                <a:solidFill>
                  <a:schemeClr val="accent1">
                    <a:lumMod val="50000"/>
                  </a:schemeClr>
                </a:solidFill>
                <a:cs typeface="Arial" pitchFamily="34" charset="0"/>
              </a:rPr>
              <a:t>Trips by bimetallic strips, magnetic (solenoid), </a:t>
            </a:r>
            <a:br>
              <a:rPr lang="en-US" sz="1800" dirty="0">
                <a:solidFill>
                  <a:schemeClr val="accent1">
                    <a:lumMod val="50000"/>
                  </a:schemeClr>
                </a:solidFill>
                <a:cs typeface="Arial" pitchFamily="34" charset="0"/>
              </a:rPr>
            </a:br>
            <a:r>
              <a:rPr lang="en-US" sz="1800" dirty="0">
                <a:solidFill>
                  <a:schemeClr val="accent1">
                    <a:lumMod val="50000"/>
                  </a:schemeClr>
                </a:solidFill>
                <a:cs typeface="Arial" pitchFamily="34" charset="0"/>
              </a:rPr>
              <a:t>and hydraulic magnetic technology</a:t>
            </a:r>
          </a:p>
          <a:p>
            <a:pPr>
              <a:spcBef>
                <a:spcPts val="600"/>
              </a:spcBef>
              <a:spcAft>
                <a:spcPts val="600"/>
              </a:spcAft>
            </a:pPr>
            <a:r>
              <a:rPr lang="en-US" sz="1800" cap="none" spc="0" dirty="0">
                <a:cs typeface="Arial" pitchFamily="34" charset="0"/>
              </a:rPr>
              <a:t>Medium-voltage (&gt;1,000 volts and &lt;72.5 </a:t>
            </a:r>
            <a:r>
              <a:rPr lang="en-US" sz="1800" cap="none" spc="0" dirty="0" err="1">
                <a:cs typeface="Arial" pitchFamily="34" charset="0"/>
              </a:rPr>
              <a:t>kv</a:t>
            </a:r>
            <a:r>
              <a:rPr lang="en-US" sz="1800" cap="none" spc="0" dirty="0">
                <a:cs typeface="Arial" pitchFamily="34" charset="0"/>
              </a:rPr>
              <a:t>)</a:t>
            </a:r>
          </a:p>
          <a:p>
            <a:pPr marL="742950" lvl="1" indent="-285750" algn="l">
              <a:spcBef>
                <a:spcPts val="600"/>
              </a:spcBef>
              <a:spcAft>
                <a:spcPts val="600"/>
              </a:spcAft>
              <a:buFont typeface="Arial" panose="020B0604020202020204" pitchFamily="34" charset="0"/>
              <a:buChar char="•"/>
            </a:pPr>
            <a:r>
              <a:rPr lang="en-US" sz="1800" dirty="0">
                <a:solidFill>
                  <a:schemeClr val="accent1">
                    <a:lumMod val="50000"/>
                  </a:schemeClr>
                </a:solidFill>
                <a:cs typeface="Arial" pitchFamily="34" charset="0"/>
              </a:rPr>
              <a:t>Trips by instantaneous overcurrent, </a:t>
            </a:r>
            <a:br>
              <a:rPr lang="en-US" sz="1800" dirty="0">
                <a:solidFill>
                  <a:schemeClr val="accent1">
                    <a:lumMod val="50000"/>
                  </a:schemeClr>
                </a:solidFill>
                <a:cs typeface="Arial" pitchFamily="34" charset="0"/>
              </a:rPr>
            </a:br>
            <a:r>
              <a:rPr lang="en-US" sz="1800" dirty="0">
                <a:solidFill>
                  <a:schemeClr val="accent1">
                    <a:lumMod val="50000"/>
                  </a:schemeClr>
                </a:solidFill>
                <a:cs typeface="Arial" pitchFamily="34" charset="0"/>
              </a:rPr>
              <a:t>time overcurrent, and overvoltage</a:t>
            </a:r>
          </a:p>
          <a:p>
            <a:pPr marL="742950" lvl="1" indent="-285750" algn="l">
              <a:spcBef>
                <a:spcPts val="600"/>
              </a:spcBef>
              <a:spcAft>
                <a:spcPts val="600"/>
              </a:spcAft>
              <a:buFont typeface="Arial" panose="020B0604020202020204" pitchFamily="34" charset="0"/>
              <a:buChar char="•"/>
            </a:pPr>
            <a:r>
              <a:rPr lang="en-US" sz="1800" dirty="0">
                <a:solidFill>
                  <a:schemeClr val="accent1">
                    <a:lumMod val="50000"/>
                  </a:schemeClr>
                </a:solidFill>
                <a:cs typeface="Arial" pitchFamily="34" charset="0"/>
              </a:rPr>
              <a:t>Metal-clad switchgear (image at right)</a:t>
            </a:r>
          </a:p>
          <a:p>
            <a:pPr marL="742950" lvl="1" indent="-285750" algn="l">
              <a:spcBef>
                <a:spcPts val="600"/>
              </a:spcBef>
              <a:spcAft>
                <a:spcPts val="600"/>
              </a:spcAft>
              <a:buFont typeface="Arial" panose="020B0604020202020204" pitchFamily="34" charset="0"/>
              <a:buChar char="•"/>
            </a:pPr>
            <a:r>
              <a:rPr lang="en-US" sz="1800" dirty="0">
                <a:solidFill>
                  <a:schemeClr val="accent1">
                    <a:lumMod val="50000"/>
                  </a:schemeClr>
                </a:solidFill>
                <a:cs typeface="Arial" pitchFamily="34" charset="0"/>
              </a:rPr>
              <a:t>Metal-enclosed switchgear</a:t>
            </a:r>
          </a:p>
        </p:txBody>
      </p:sp>
      <p:sp>
        <p:nvSpPr>
          <p:cNvPr id="7" name="Text Box 9"/>
          <p:cNvSpPr txBox="1">
            <a:spLocks noChangeArrowheads="1"/>
          </p:cNvSpPr>
          <p:nvPr/>
        </p:nvSpPr>
        <p:spPr bwMode="auto">
          <a:xfrm>
            <a:off x="7104512" y="4463931"/>
            <a:ext cx="1692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900" dirty="0">
                <a:solidFill>
                  <a:srgbClr val="666666"/>
                </a:solidFill>
                <a:latin typeface="Calibri" charset="0"/>
                <a:ea typeface="Calibri" charset="0"/>
                <a:cs typeface="Calibri" charset="0"/>
              </a:rPr>
              <a:t>Image used with permission of Schneider Electric. © 2009 Schneider Electric, All Rights Reserved </a:t>
            </a:r>
          </a:p>
        </p:txBody>
      </p:sp>
      <p:pic>
        <p:nvPicPr>
          <p:cNvPr id="9" name="Picture 8">
            <a:extLst>
              <a:ext uri="{FF2B5EF4-FFF2-40B4-BE49-F238E27FC236}">
                <a16:creationId xmlns:a16="http://schemas.microsoft.com/office/drawing/2014/main" id="{153FFB91-02B3-400F-B2FA-D4897B80743B}"/>
              </a:ext>
            </a:extLst>
          </p:cNvPr>
          <p:cNvPicPr>
            <a:picLocks noChangeAspect="1"/>
          </p:cNvPicPr>
          <p:nvPr/>
        </p:nvPicPr>
        <p:blipFill>
          <a:blip r:embed="rId4"/>
          <a:stretch>
            <a:fillRect/>
          </a:stretch>
        </p:blipFill>
        <p:spPr>
          <a:xfrm>
            <a:off x="0" y="0"/>
            <a:ext cx="4141876" cy="641540"/>
          </a:xfrm>
          <a:prstGeom prst="rect">
            <a:avLst/>
          </a:prstGeom>
        </p:spPr>
      </p:pic>
    </p:spTree>
    <p:extLst>
      <p:ext uri="{BB962C8B-B14F-4D97-AF65-F5344CB8AC3E}">
        <p14:creationId xmlns:p14="http://schemas.microsoft.com/office/powerpoint/2010/main" val="2328354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mcarter\My Documents\My Pictures\FuseClassificatio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8424" y="657729"/>
            <a:ext cx="5047568" cy="28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751231" y="657728"/>
            <a:ext cx="6623047" cy="497628"/>
          </a:xfrm>
        </p:spPr>
        <p:txBody>
          <a:bodyPr/>
          <a:lstStyle/>
          <a:p>
            <a:pPr eaLnBrk="1" hangingPunct="1"/>
            <a:r>
              <a:rPr lang="en-US" sz="2800" dirty="0"/>
              <a:t>Protection Devices</a:t>
            </a:r>
          </a:p>
        </p:txBody>
      </p:sp>
      <p:sp>
        <p:nvSpPr>
          <p:cNvPr id="2" name="Content Placeholder 1"/>
          <p:cNvSpPr>
            <a:spLocks noGrp="1"/>
          </p:cNvSpPr>
          <p:nvPr>
            <p:ph type="subTitle" idx="1"/>
          </p:nvPr>
        </p:nvSpPr>
        <p:spPr>
          <a:xfrm rot="1089">
            <a:off x="830161" y="1309174"/>
            <a:ext cx="6623003" cy="4019182"/>
          </a:xfrm>
        </p:spPr>
        <p:txBody>
          <a:bodyPr>
            <a:normAutofit fontScale="92500" lnSpcReduction="10000"/>
          </a:bodyPr>
          <a:lstStyle/>
          <a:p>
            <a:pPr marL="0" indent="0">
              <a:spcBef>
                <a:spcPts val="600"/>
              </a:spcBef>
              <a:spcAft>
                <a:spcPts val="600"/>
              </a:spcAft>
              <a:buNone/>
            </a:pPr>
            <a:r>
              <a:rPr lang="en-US" sz="2400" b="1" cap="none" dirty="0"/>
              <a:t>Fuses</a:t>
            </a:r>
          </a:p>
          <a:p>
            <a:pPr>
              <a:spcBef>
                <a:spcPts val="600"/>
              </a:spcBef>
              <a:spcAft>
                <a:spcPts val="600"/>
              </a:spcAft>
            </a:pPr>
            <a:r>
              <a:rPr lang="en-US" sz="1900" cap="none" spc="0" dirty="0"/>
              <a:t>Cheaper than circuit breakers</a:t>
            </a:r>
          </a:p>
          <a:p>
            <a:pPr>
              <a:spcBef>
                <a:spcPts val="600"/>
              </a:spcBef>
              <a:spcAft>
                <a:spcPts val="600"/>
              </a:spcAft>
            </a:pPr>
            <a:r>
              <a:rPr lang="en-US" sz="1900" cap="none" spc="0" dirty="0"/>
              <a:t>Clears heavy fault currents </a:t>
            </a:r>
            <a:br>
              <a:rPr lang="en-US" sz="1900" cap="none" spc="0" dirty="0"/>
            </a:br>
            <a:r>
              <a:rPr lang="en-US" sz="1900" cap="none" spc="0" dirty="0"/>
              <a:t>in less time</a:t>
            </a:r>
          </a:p>
          <a:p>
            <a:pPr marL="800100" lvl="1" indent="-342900" algn="l">
              <a:spcBef>
                <a:spcPts val="600"/>
              </a:spcBef>
              <a:spcAft>
                <a:spcPts val="600"/>
              </a:spcAft>
              <a:buFont typeface="Arial" panose="020B0604020202020204" pitchFamily="34" charset="0"/>
              <a:buChar char="•"/>
            </a:pPr>
            <a:r>
              <a:rPr lang="en-US" sz="1700" dirty="0">
                <a:solidFill>
                  <a:schemeClr val="accent1">
                    <a:lumMod val="50000"/>
                  </a:schemeClr>
                </a:solidFill>
              </a:rPr>
              <a:t>Often delay for minutes</a:t>
            </a:r>
          </a:p>
          <a:p>
            <a:pPr>
              <a:spcBef>
                <a:spcPts val="600"/>
              </a:spcBef>
              <a:spcAft>
                <a:spcPts val="600"/>
              </a:spcAft>
            </a:pPr>
            <a:r>
              <a:rPr lang="en-US" sz="1900" cap="none" spc="0" dirty="0"/>
              <a:t>Current-limiting</a:t>
            </a:r>
          </a:p>
          <a:p>
            <a:pPr marL="800100" lvl="1" indent="-342900" algn="l">
              <a:spcBef>
                <a:spcPts val="600"/>
              </a:spcBef>
              <a:spcAft>
                <a:spcPts val="600"/>
              </a:spcAft>
              <a:buFont typeface="Arial" panose="020B0604020202020204" pitchFamily="34" charset="0"/>
              <a:buChar char="•"/>
            </a:pPr>
            <a:r>
              <a:rPr lang="en-US" sz="1700" dirty="0">
                <a:solidFill>
                  <a:schemeClr val="accent1">
                    <a:lumMod val="50000"/>
                  </a:schemeClr>
                </a:solidFill>
              </a:rPr>
              <a:t>Silver or copper strip fuse elements</a:t>
            </a:r>
          </a:p>
          <a:p>
            <a:pPr marL="800100" lvl="1" indent="-342900" algn="l">
              <a:spcBef>
                <a:spcPts val="600"/>
              </a:spcBef>
              <a:spcAft>
                <a:spcPts val="600"/>
              </a:spcAft>
              <a:buFont typeface="Arial" panose="020B0604020202020204" pitchFamily="34" charset="0"/>
              <a:buChar char="•"/>
            </a:pPr>
            <a:r>
              <a:rPr lang="en-US" sz="1700" dirty="0">
                <a:solidFill>
                  <a:schemeClr val="accent1">
                    <a:lumMod val="50000"/>
                  </a:schemeClr>
                </a:solidFill>
              </a:rPr>
              <a:t>Reduced cross-sectional </a:t>
            </a:r>
            <a:br>
              <a:rPr lang="en-US" sz="1700" dirty="0">
                <a:solidFill>
                  <a:schemeClr val="accent1">
                    <a:lumMod val="50000"/>
                  </a:schemeClr>
                </a:solidFill>
              </a:rPr>
            </a:br>
            <a:r>
              <a:rPr lang="en-US" sz="1700" dirty="0">
                <a:solidFill>
                  <a:schemeClr val="accent1">
                    <a:lumMod val="50000"/>
                  </a:schemeClr>
                </a:solidFill>
              </a:rPr>
              <a:t>areas heat up and melt </a:t>
            </a:r>
            <a:br>
              <a:rPr lang="en-US" sz="1700" dirty="0">
                <a:solidFill>
                  <a:schemeClr val="accent1">
                    <a:lumMod val="50000"/>
                  </a:schemeClr>
                </a:solidFill>
              </a:rPr>
            </a:br>
            <a:r>
              <a:rPr lang="en-US" sz="1700" dirty="0">
                <a:solidFill>
                  <a:schemeClr val="accent1">
                    <a:lumMod val="50000"/>
                  </a:schemeClr>
                </a:solidFill>
              </a:rPr>
              <a:t>very quickly</a:t>
            </a:r>
          </a:p>
          <a:p>
            <a:pPr marL="800100" lvl="1" indent="-342900" algn="l">
              <a:spcBef>
                <a:spcPts val="600"/>
              </a:spcBef>
              <a:spcAft>
                <a:spcPts val="600"/>
              </a:spcAft>
              <a:buFont typeface="Arial" panose="020B0604020202020204" pitchFamily="34" charset="0"/>
              <a:buChar char="•"/>
            </a:pPr>
            <a:r>
              <a:rPr lang="en-US" sz="1700" dirty="0">
                <a:solidFill>
                  <a:schemeClr val="accent1">
                    <a:lumMod val="50000"/>
                  </a:schemeClr>
                </a:solidFill>
              </a:rPr>
              <a:t>Can clear a fault within 1/2 cycle (0.008 sec)</a:t>
            </a:r>
          </a:p>
          <a:p>
            <a:pPr lvl="1"/>
            <a:endParaRPr lang="en-US" dirty="0"/>
          </a:p>
        </p:txBody>
      </p:sp>
      <p:sp>
        <p:nvSpPr>
          <p:cNvPr id="7" name="Text Box 7"/>
          <p:cNvSpPr txBox="1">
            <a:spLocks noChangeArrowheads="1"/>
          </p:cNvSpPr>
          <p:nvPr/>
        </p:nvSpPr>
        <p:spPr bwMode="auto">
          <a:xfrm>
            <a:off x="6746036" y="3552994"/>
            <a:ext cx="21653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sz="900" dirty="0">
                <a:latin typeface="Calibri" charset="0"/>
                <a:ea typeface="Calibri" charset="0"/>
                <a:cs typeface="Calibri" charset="0"/>
              </a:rPr>
              <a:t>Image courtesy of </a:t>
            </a:r>
            <a:r>
              <a:rPr lang="en-US" sz="900" dirty="0" err="1">
                <a:latin typeface="Calibri" charset="0"/>
                <a:ea typeface="Calibri" charset="0"/>
                <a:cs typeface="Calibri" charset="0"/>
              </a:rPr>
              <a:t>Norberg</a:t>
            </a:r>
            <a:r>
              <a:rPr lang="en-US" sz="900" dirty="0">
                <a:latin typeface="Calibri" charset="0"/>
                <a:ea typeface="Calibri" charset="0"/>
                <a:cs typeface="Calibri" charset="0"/>
              </a:rPr>
              <a:t> @ </a:t>
            </a:r>
            <a:r>
              <a:rPr lang="en-US" sz="900" dirty="0" err="1">
                <a:latin typeface="Calibri" charset="0"/>
                <a:ea typeface="Calibri" charset="0"/>
                <a:cs typeface="Calibri" charset="0"/>
              </a:rPr>
              <a:t>chfuses.com</a:t>
            </a:r>
            <a:endParaRPr lang="en-US" sz="900" dirty="0">
              <a:latin typeface="Calibri" charset="0"/>
              <a:ea typeface="Calibri" charset="0"/>
              <a:cs typeface="Calibri" charset="0"/>
            </a:endParaRPr>
          </a:p>
        </p:txBody>
      </p:sp>
      <p:pic>
        <p:nvPicPr>
          <p:cNvPr id="9" name="Picture 8">
            <a:extLst>
              <a:ext uri="{FF2B5EF4-FFF2-40B4-BE49-F238E27FC236}">
                <a16:creationId xmlns:a16="http://schemas.microsoft.com/office/drawing/2014/main" id="{292FF216-D558-412B-A623-5175F5FDCE35}"/>
              </a:ext>
            </a:extLst>
          </p:cNvPr>
          <p:cNvPicPr>
            <a:picLocks noChangeAspect="1"/>
          </p:cNvPicPr>
          <p:nvPr/>
        </p:nvPicPr>
        <p:blipFill>
          <a:blip r:embed="rId4"/>
          <a:stretch>
            <a:fillRect/>
          </a:stretch>
        </p:blipFill>
        <p:spPr>
          <a:xfrm>
            <a:off x="0" y="16188"/>
            <a:ext cx="4141876" cy="641540"/>
          </a:xfrm>
          <a:prstGeom prst="rect">
            <a:avLst/>
          </a:prstGeom>
        </p:spPr>
      </p:pic>
    </p:spTree>
    <p:extLst>
      <p:ext uri="{BB962C8B-B14F-4D97-AF65-F5344CB8AC3E}">
        <p14:creationId xmlns:p14="http://schemas.microsoft.com/office/powerpoint/2010/main" val="424363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solidFill>
                  <a:schemeClr val="tx1"/>
                </a:solidFill>
              </a:rPr>
            </a:br>
            <a:br>
              <a:rPr lang="en-US" dirty="0">
                <a:solidFill>
                  <a:schemeClr val="tx1"/>
                </a:solidFill>
              </a:rPr>
            </a:br>
            <a:endParaRPr lang="en-US" dirty="0">
              <a:solidFill>
                <a:schemeClr val="tx1"/>
              </a:solidFill>
            </a:endParaRPr>
          </a:p>
        </p:txBody>
      </p:sp>
      <p:sp>
        <p:nvSpPr>
          <p:cNvPr id="3" name="Subtitle 2"/>
          <p:cNvSpPr>
            <a:spLocks noGrp="1"/>
          </p:cNvSpPr>
          <p:nvPr>
            <p:ph type="subTitle" idx="1"/>
          </p:nvPr>
        </p:nvSpPr>
        <p:spPr/>
        <p:txBody>
          <a:bodyPr/>
          <a:lstStyle/>
          <a:p>
            <a:endParaRPr lang="en-US" dirty="0"/>
          </a:p>
          <a:p>
            <a:endParaRPr lang="en-US" dirty="0"/>
          </a:p>
          <a:p>
            <a:endParaRPr lang="en-US" dirty="0">
              <a:solidFill>
                <a:schemeClr val="tx1"/>
              </a:solidFill>
            </a:endParaRPr>
          </a:p>
        </p:txBody>
      </p:sp>
      <p:sp>
        <p:nvSpPr>
          <p:cNvPr id="5" name="Rectangle 3"/>
          <p:cNvSpPr txBox="1">
            <a:spLocks noChangeArrowheads="1"/>
          </p:cNvSpPr>
          <p:nvPr/>
        </p:nvSpPr>
        <p:spPr>
          <a:xfrm>
            <a:off x="851166" y="1482612"/>
            <a:ext cx="5108713" cy="466627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400" b="0" i="0" kern="1200" baseline="0">
                <a:solidFill>
                  <a:schemeClr val="bg1"/>
                </a:solidFill>
                <a:latin typeface="Calibri Light"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1200"/>
              </a:spcAft>
            </a:pPr>
            <a:r>
              <a:rPr lang="en-US" sz="2800" dirty="0">
                <a:solidFill>
                  <a:schemeClr val="tx1"/>
                </a:solidFill>
              </a:rPr>
              <a:t>Dangers of Electrical</a:t>
            </a:r>
            <a:r>
              <a:rPr lang="en-US" sz="2800" dirty="0"/>
              <a:t> Shock </a:t>
            </a:r>
          </a:p>
          <a:p>
            <a:pPr>
              <a:spcAft>
                <a:spcPts val="1200"/>
              </a:spcAft>
            </a:pPr>
            <a:r>
              <a:rPr lang="en-US" sz="2800" dirty="0">
                <a:solidFill>
                  <a:schemeClr val="tx1"/>
                </a:solidFill>
              </a:rPr>
              <a:t>Recognizing Hazards </a:t>
            </a:r>
            <a:r>
              <a:rPr lang="en-US" sz="2800" dirty="0"/>
              <a:t>Hazards</a:t>
            </a:r>
          </a:p>
          <a:p>
            <a:pPr>
              <a:spcAft>
                <a:spcPts val="1200"/>
              </a:spcAft>
            </a:pPr>
            <a:r>
              <a:rPr lang="en-US" sz="2800" dirty="0">
                <a:solidFill>
                  <a:schemeClr val="tx1"/>
                </a:solidFill>
              </a:rPr>
              <a:t>Safe Work Practices</a:t>
            </a:r>
          </a:p>
          <a:p>
            <a:pPr>
              <a:spcAft>
                <a:spcPts val="1200"/>
              </a:spcAft>
            </a:pPr>
            <a:r>
              <a:rPr lang="en-US" sz="2800" dirty="0">
                <a:solidFill>
                  <a:schemeClr val="tx1"/>
                </a:solidFill>
              </a:rPr>
              <a:t>Protection Devices</a:t>
            </a:r>
          </a:p>
          <a:p>
            <a:r>
              <a:rPr lang="en-US" sz="2800" dirty="0">
                <a:solidFill>
                  <a:schemeClr val="tx1"/>
                </a:solidFill>
              </a:rPr>
              <a:t>Safety Ideas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1011" y="1416386"/>
            <a:ext cx="4484990" cy="3241960"/>
          </a:xfrm>
          <a:prstGeom prst="rect">
            <a:avLst/>
          </a:prstGeom>
        </p:spPr>
      </p:pic>
      <p:sp>
        <p:nvSpPr>
          <p:cNvPr id="7" name="TextBox 6"/>
          <p:cNvSpPr txBox="1"/>
          <p:nvPr/>
        </p:nvSpPr>
        <p:spPr>
          <a:xfrm>
            <a:off x="7467133" y="4735329"/>
            <a:ext cx="1651402" cy="230832"/>
          </a:xfrm>
          <a:prstGeom prst="rect">
            <a:avLst/>
          </a:prstGeom>
          <a:noFill/>
        </p:spPr>
        <p:txBody>
          <a:bodyPr wrap="square" rtlCol="0">
            <a:spAutoFit/>
          </a:bodyPr>
          <a:lstStyle/>
          <a:p>
            <a:r>
              <a:rPr lang="en-US" sz="900" dirty="0">
                <a:latin typeface="+mn-lt"/>
              </a:rPr>
              <a:t>Source: www.lanl.gov</a:t>
            </a:r>
          </a:p>
        </p:txBody>
      </p:sp>
      <p:sp>
        <p:nvSpPr>
          <p:cNvPr id="8" name="Rectangle 2"/>
          <p:cNvSpPr txBox="1">
            <a:spLocks noChangeArrowheads="1"/>
          </p:cNvSpPr>
          <p:nvPr/>
        </p:nvSpPr>
        <p:spPr>
          <a:xfrm>
            <a:off x="851166" y="634846"/>
            <a:ext cx="8402143" cy="795130"/>
          </a:xfrm>
          <a:prstGeom prst="rect">
            <a:avLst/>
          </a:prstGeom>
        </p:spPr>
        <p:txBody>
          <a:bodyPr anchor="b"/>
          <a:lstStyle>
            <a:lvl1pPr algn="l" defTabSz="914400" rtl="0" eaLnBrk="1" latinLnBrk="0" hangingPunct="1">
              <a:lnSpc>
                <a:spcPct val="90000"/>
              </a:lnSpc>
              <a:spcBef>
                <a:spcPct val="0"/>
              </a:spcBef>
              <a:buNone/>
              <a:defRPr sz="3000" kern="1200" baseline="0">
                <a:solidFill>
                  <a:schemeClr val="bg1"/>
                </a:solidFill>
                <a:latin typeface="+mj-lt"/>
                <a:ea typeface="+mj-ea"/>
                <a:cs typeface="+mj-cs"/>
              </a:defRPr>
            </a:lvl1pPr>
          </a:lstStyle>
          <a:p>
            <a:r>
              <a:rPr lang="en-US" b="1" dirty="0">
                <a:solidFill>
                  <a:schemeClr val="accent1"/>
                </a:solidFill>
              </a:rPr>
              <a:t>Contents</a:t>
            </a:r>
          </a:p>
        </p:txBody>
      </p:sp>
      <p:pic>
        <p:nvPicPr>
          <p:cNvPr id="9" name="Picture 8">
            <a:extLst>
              <a:ext uri="{FF2B5EF4-FFF2-40B4-BE49-F238E27FC236}">
                <a16:creationId xmlns:a16="http://schemas.microsoft.com/office/drawing/2014/main" id="{A155E779-1F07-4709-943F-758FCAFD100D}"/>
              </a:ext>
            </a:extLst>
          </p:cNvPr>
          <p:cNvPicPr>
            <a:picLocks noChangeAspect="1"/>
          </p:cNvPicPr>
          <p:nvPr/>
        </p:nvPicPr>
        <p:blipFill>
          <a:blip r:embed="rId4"/>
          <a:stretch>
            <a:fillRect/>
          </a:stretch>
        </p:blipFill>
        <p:spPr>
          <a:xfrm>
            <a:off x="0" y="24665"/>
            <a:ext cx="4141876" cy="641540"/>
          </a:xfrm>
          <a:prstGeom prst="rect">
            <a:avLst/>
          </a:prstGeom>
        </p:spPr>
      </p:pic>
    </p:spTree>
    <p:extLst>
      <p:ext uri="{BB962C8B-B14F-4D97-AF65-F5344CB8AC3E}">
        <p14:creationId xmlns:p14="http://schemas.microsoft.com/office/powerpoint/2010/main" val="4107863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Documents and Settings\mcarter\My Documents\My Pictures\FuseBoricAci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7852" y="563131"/>
            <a:ext cx="2561551" cy="419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717365" y="687309"/>
            <a:ext cx="6623047" cy="441183"/>
          </a:xfrm>
        </p:spPr>
        <p:txBody>
          <a:bodyPr/>
          <a:lstStyle/>
          <a:p>
            <a:pPr eaLnBrk="1" hangingPunct="1"/>
            <a:r>
              <a:rPr lang="en-US" sz="2800" dirty="0"/>
              <a:t>Protection Devices</a:t>
            </a:r>
          </a:p>
        </p:txBody>
      </p:sp>
      <p:sp>
        <p:nvSpPr>
          <p:cNvPr id="2" name="Content Placeholder 1"/>
          <p:cNvSpPr>
            <a:spLocks noGrp="1"/>
          </p:cNvSpPr>
          <p:nvPr>
            <p:ph type="subTitle" idx="1"/>
          </p:nvPr>
        </p:nvSpPr>
        <p:spPr>
          <a:xfrm rot="1089">
            <a:off x="717750" y="1219069"/>
            <a:ext cx="6623003" cy="4188366"/>
          </a:xfrm>
        </p:spPr>
        <p:txBody>
          <a:bodyPr>
            <a:normAutofit fontScale="92500" lnSpcReduction="10000"/>
          </a:bodyPr>
          <a:lstStyle/>
          <a:p>
            <a:pPr marL="0" indent="0">
              <a:spcBef>
                <a:spcPts val="600"/>
              </a:spcBef>
              <a:spcAft>
                <a:spcPts val="600"/>
              </a:spcAft>
              <a:buNone/>
            </a:pPr>
            <a:r>
              <a:rPr lang="en-US" sz="2400" b="1" cap="none" dirty="0"/>
              <a:t>Fuses</a:t>
            </a:r>
          </a:p>
          <a:p>
            <a:pPr>
              <a:spcBef>
                <a:spcPts val="600"/>
              </a:spcBef>
              <a:spcAft>
                <a:spcPts val="600"/>
              </a:spcAft>
            </a:pPr>
            <a:r>
              <a:rPr lang="en-US" sz="2000" cap="none" spc="0" dirty="0">
                <a:solidFill>
                  <a:schemeClr val="accent1">
                    <a:lumMod val="50000"/>
                  </a:schemeClr>
                </a:solidFill>
              </a:rPr>
              <a:t>Non-current limiting (expulsion)</a:t>
            </a:r>
          </a:p>
          <a:p>
            <a:pPr marL="800100" lvl="1" indent="-342900" algn="l">
              <a:spcBef>
                <a:spcPts val="600"/>
              </a:spcBef>
              <a:spcAft>
                <a:spcPts val="600"/>
              </a:spcAft>
              <a:buFont typeface="Arial" panose="020B0604020202020204" pitchFamily="34" charset="0"/>
              <a:buChar char="•"/>
            </a:pPr>
            <a:r>
              <a:rPr lang="en-US" sz="2100" dirty="0">
                <a:solidFill>
                  <a:schemeClr val="accent1">
                    <a:lumMod val="50000"/>
                  </a:schemeClr>
                </a:solidFill>
              </a:rPr>
              <a:t>Metal arcing rod with one end attached to </a:t>
            </a:r>
            <a:br>
              <a:rPr lang="en-US" sz="2100" dirty="0">
                <a:solidFill>
                  <a:schemeClr val="accent1">
                    <a:lumMod val="50000"/>
                  </a:schemeClr>
                </a:solidFill>
              </a:rPr>
            </a:br>
            <a:r>
              <a:rPr lang="en-US" sz="2100" dirty="0">
                <a:solidFill>
                  <a:schemeClr val="accent1">
                    <a:lumMod val="50000"/>
                  </a:schemeClr>
                </a:solidFill>
              </a:rPr>
              <a:t>a silver fusible element and the other end </a:t>
            </a:r>
            <a:br>
              <a:rPr lang="en-US" sz="2100" dirty="0">
                <a:solidFill>
                  <a:schemeClr val="accent1">
                    <a:lumMod val="50000"/>
                  </a:schemeClr>
                </a:solidFill>
              </a:rPr>
            </a:br>
            <a:r>
              <a:rPr lang="en-US" sz="2100" dirty="0">
                <a:solidFill>
                  <a:schemeClr val="accent1">
                    <a:lumMod val="50000"/>
                  </a:schemeClr>
                </a:solidFill>
              </a:rPr>
              <a:t>attached to a spring.</a:t>
            </a:r>
          </a:p>
          <a:p>
            <a:pPr marL="800100" lvl="1" indent="-342900" algn="l">
              <a:spcBef>
                <a:spcPts val="600"/>
              </a:spcBef>
              <a:spcAft>
                <a:spcPts val="600"/>
              </a:spcAft>
              <a:buFont typeface="Arial" panose="020B0604020202020204" pitchFamily="34" charset="0"/>
              <a:buChar char="•"/>
            </a:pPr>
            <a:r>
              <a:rPr lang="en-US" sz="2100" dirty="0">
                <a:solidFill>
                  <a:schemeClr val="accent1">
                    <a:lumMod val="50000"/>
                  </a:schemeClr>
                </a:solidFill>
              </a:rPr>
              <a:t>Spring retracts the rod and the arcing action </a:t>
            </a:r>
            <a:br>
              <a:rPr lang="en-US" sz="2100" dirty="0">
                <a:solidFill>
                  <a:schemeClr val="accent1">
                    <a:lumMod val="50000"/>
                  </a:schemeClr>
                </a:solidFill>
              </a:rPr>
            </a:br>
            <a:r>
              <a:rPr lang="en-US" sz="2100" dirty="0">
                <a:solidFill>
                  <a:schemeClr val="accent1">
                    <a:lumMod val="50000"/>
                  </a:schemeClr>
                </a:solidFill>
              </a:rPr>
              <a:t>decomposes the surrounding boric acid</a:t>
            </a:r>
            <a:r>
              <a:rPr lang="en-US" sz="1900" dirty="0">
                <a:solidFill>
                  <a:schemeClr val="accent1">
                    <a:lumMod val="50000"/>
                  </a:schemeClr>
                </a:solidFill>
              </a:rPr>
              <a:t>.</a:t>
            </a:r>
          </a:p>
          <a:p>
            <a:pPr marL="1200150" lvl="2" indent="-285750" algn="l">
              <a:spcBef>
                <a:spcPts val="600"/>
              </a:spcBef>
              <a:spcAft>
                <a:spcPts val="600"/>
              </a:spcAft>
              <a:buFont typeface="Arial" panose="020B0604020202020204" pitchFamily="34" charset="0"/>
              <a:buChar char="•"/>
            </a:pPr>
            <a:r>
              <a:rPr lang="en-US" sz="1900" dirty="0">
                <a:solidFill>
                  <a:schemeClr val="accent1">
                    <a:lumMod val="50000"/>
                  </a:schemeClr>
                </a:solidFill>
              </a:rPr>
              <a:t>Arc is extinguished only at the zero switching </a:t>
            </a:r>
            <a:br>
              <a:rPr lang="en-US" sz="1900" dirty="0">
                <a:solidFill>
                  <a:schemeClr val="accent1">
                    <a:lumMod val="50000"/>
                  </a:schemeClr>
                </a:solidFill>
              </a:rPr>
            </a:br>
            <a:r>
              <a:rPr lang="en-US" sz="1900" dirty="0">
                <a:solidFill>
                  <a:schemeClr val="accent1">
                    <a:lumMod val="50000"/>
                  </a:schemeClr>
                </a:solidFill>
              </a:rPr>
              <a:t>current point of the AC sine wave. </a:t>
            </a:r>
          </a:p>
          <a:p>
            <a:pPr marL="1657350" lvl="3" indent="-285750" algn="l">
              <a:spcBef>
                <a:spcPts val="600"/>
              </a:spcBef>
              <a:spcAft>
                <a:spcPts val="600"/>
              </a:spcAft>
              <a:buFont typeface="Arial" panose="020B0604020202020204" pitchFamily="34" charset="0"/>
              <a:buChar char="•"/>
            </a:pPr>
            <a:r>
              <a:rPr lang="en-US" sz="1900" dirty="0">
                <a:solidFill>
                  <a:schemeClr val="accent1">
                    <a:lumMod val="50000"/>
                  </a:schemeClr>
                </a:solidFill>
              </a:rPr>
              <a:t>This may take 1 to 2 AC cycles and </a:t>
            </a:r>
            <a:br>
              <a:rPr lang="en-US" sz="1900" dirty="0">
                <a:solidFill>
                  <a:schemeClr val="accent1">
                    <a:lumMod val="50000"/>
                  </a:schemeClr>
                </a:solidFill>
              </a:rPr>
            </a:br>
            <a:r>
              <a:rPr lang="en-US" sz="1900" dirty="0">
                <a:solidFill>
                  <a:schemeClr val="accent1">
                    <a:lumMod val="50000"/>
                  </a:schemeClr>
                </a:solidFill>
              </a:rPr>
              <a:t>during this period no significant </a:t>
            </a:r>
            <a:br>
              <a:rPr lang="en-US" sz="1900" dirty="0">
                <a:solidFill>
                  <a:schemeClr val="accent1">
                    <a:lumMod val="50000"/>
                  </a:schemeClr>
                </a:solidFill>
              </a:rPr>
            </a:br>
            <a:r>
              <a:rPr lang="en-US" sz="1900" dirty="0">
                <a:solidFill>
                  <a:schemeClr val="accent1">
                    <a:lumMod val="50000"/>
                  </a:schemeClr>
                </a:solidFill>
              </a:rPr>
              <a:t>current limitation occurs.</a:t>
            </a:r>
          </a:p>
        </p:txBody>
      </p:sp>
      <p:sp>
        <p:nvSpPr>
          <p:cNvPr id="7" name="Text Box 5"/>
          <p:cNvSpPr txBox="1">
            <a:spLocks noChangeArrowheads="1"/>
          </p:cNvSpPr>
          <p:nvPr/>
        </p:nvSpPr>
        <p:spPr bwMode="auto">
          <a:xfrm>
            <a:off x="7457128" y="4877773"/>
            <a:ext cx="1692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900" dirty="0">
                <a:solidFill>
                  <a:srgbClr val="666666"/>
                </a:solidFill>
                <a:latin typeface="Calibri" charset="0"/>
                <a:ea typeface="Calibri" charset="0"/>
                <a:cs typeface="Calibri" charset="0"/>
              </a:rPr>
              <a:t>Image used with permission of Cooper </a:t>
            </a:r>
            <a:r>
              <a:rPr lang="en-US" sz="900" dirty="0" err="1">
                <a:solidFill>
                  <a:srgbClr val="666666"/>
                </a:solidFill>
                <a:latin typeface="Calibri" charset="0"/>
                <a:ea typeface="Calibri" charset="0"/>
                <a:cs typeface="Calibri" charset="0"/>
              </a:rPr>
              <a:t>Bussmann</a:t>
            </a:r>
            <a:endParaRPr lang="en-US" sz="900" dirty="0">
              <a:solidFill>
                <a:srgbClr val="666666"/>
              </a:solidFill>
              <a:latin typeface="Calibri" charset="0"/>
              <a:ea typeface="Calibri" charset="0"/>
              <a:cs typeface="Calibri" charset="0"/>
            </a:endParaRPr>
          </a:p>
        </p:txBody>
      </p:sp>
      <p:pic>
        <p:nvPicPr>
          <p:cNvPr id="9" name="Picture 8">
            <a:extLst>
              <a:ext uri="{FF2B5EF4-FFF2-40B4-BE49-F238E27FC236}">
                <a16:creationId xmlns:a16="http://schemas.microsoft.com/office/drawing/2014/main" id="{693E26CB-CFD4-49FC-B27B-47A63E956EB1}"/>
              </a:ext>
            </a:extLst>
          </p:cNvPr>
          <p:cNvPicPr>
            <a:picLocks noChangeAspect="1"/>
          </p:cNvPicPr>
          <p:nvPr/>
        </p:nvPicPr>
        <p:blipFill>
          <a:blip r:embed="rId4"/>
          <a:stretch>
            <a:fillRect/>
          </a:stretch>
        </p:blipFill>
        <p:spPr>
          <a:xfrm>
            <a:off x="0" y="45769"/>
            <a:ext cx="4141876" cy="641540"/>
          </a:xfrm>
          <a:prstGeom prst="rect">
            <a:avLst/>
          </a:prstGeom>
        </p:spPr>
      </p:pic>
    </p:spTree>
    <p:extLst>
      <p:ext uri="{BB962C8B-B14F-4D97-AF65-F5344CB8AC3E}">
        <p14:creationId xmlns:p14="http://schemas.microsoft.com/office/powerpoint/2010/main" val="91569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739943" y="641540"/>
            <a:ext cx="6623047" cy="429895"/>
          </a:xfrm>
        </p:spPr>
        <p:txBody>
          <a:bodyPr/>
          <a:lstStyle/>
          <a:p>
            <a:pPr eaLnBrk="1" hangingPunct="1"/>
            <a:r>
              <a:rPr lang="en-US" sz="2800" dirty="0"/>
              <a:t>Protection Devices</a:t>
            </a:r>
          </a:p>
        </p:txBody>
      </p:sp>
      <p:sp>
        <p:nvSpPr>
          <p:cNvPr id="2" name="Content Placeholder 1"/>
          <p:cNvSpPr>
            <a:spLocks noGrp="1"/>
          </p:cNvSpPr>
          <p:nvPr>
            <p:ph type="subTitle" idx="1"/>
          </p:nvPr>
        </p:nvSpPr>
        <p:spPr>
          <a:xfrm rot="1089">
            <a:off x="1148812" y="1072520"/>
            <a:ext cx="6846378" cy="4222307"/>
          </a:xfrm>
        </p:spPr>
        <p:txBody>
          <a:bodyPr>
            <a:normAutofit fontScale="92500" lnSpcReduction="10000"/>
          </a:bodyPr>
          <a:lstStyle/>
          <a:p>
            <a:pPr marL="0" indent="0">
              <a:spcAft>
                <a:spcPts val="600"/>
              </a:spcAft>
              <a:buNone/>
            </a:pPr>
            <a:r>
              <a:rPr lang="en-US" sz="2400" b="1" cap="none" spc="0" dirty="0"/>
              <a:t>Ground-fault circuit interrupter (GFCI)</a:t>
            </a:r>
          </a:p>
          <a:p>
            <a:pPr>
              <a:spcAft>
                <a:spcPts val="600"/>
              </a:spcAft>
            </a:pPr>
            <a:endParaRPr lang="en-US" sz="1900" dirty="0"/>
          </a:p>
          <a:p>
            <a:pPr>
              <a:spcAft>
                <a:spcPts val="600"/>
              </a:spcAft>
            </a:pPr>
            <a:r>
              <a:rPr lang="en-US" sz="1900" dirty="0"/>
              <a:t>NEC GFCI </a:t>
            </a:r>
            <a:r>
              <a:rPr lang="en-US" sz="1900" cap="none" dirty="0"/>
              <a:t>Requirements</a:t>
            </a:r>
          </a:p>
          <a:p>
            <a:pPr marL="800100" lvl="1" indent="-342900" algn="l">
              <a:spcAft>
                <a:spcPts val="600"/>
              </a:spcAft>
              <a:buFont typeface="Arial" panose="020B0604020202020204" pitchFamily="34" charset="0"/>
              <a:buChar char="•"/>
            </a:pPr>
            <a:r>
              <a:rPr lang="en-US" sz="1700" dirty="0">
                <a:solidFill>
                  <a:schemeClr val="accent1">
                    <a:lumMod val="50000"/>
                  </a:schemeClr>
                </a:solidFill>
              </a:rPr>
              <a:t>Art. 210 Branch Circuits</a:t>
            </a:r>
          </a:p>
          <a:p>
            <a:pPr marL="800100" lvl="1" indent="-342900" algn="l">
              <a:spcAft>
                <a:spcPts val="600"/>
              </a:spcAft>
              <a:buFont typeface="Arial" panose="020B0604020202020204" pitchFamily="34" charset="0"/>
              <a:buChar char="•"/>
            </a:pPr>
            <a:r>
              <a:rPr lang="en-US" sz="1700" dirty="0">
                <a:solidFill>
                  <a:schemeClr val="accent1">
                    <a:lumMod val="50000"/>
                  </a:schemeClr>
                </a:solidFill>
              </a:rPr>
              <a:t>Art. 215 Feeder Circuits</a:t>
            </a:r>
          </a:p>
          <a:p>
            <a:pPr marL="800100" lvl="1" indent="-342900" algn="l">
              <a:spcAft>
                <a:spcPts val="600"/>
              </a:spcAft>
              <a:buFont typeface="Arial" panose="020B0604020202020204" pitchFamily="34" charset="0"/>
              <a:buChar char="•"/>
            </a:pPr>
            <a:r>
              <a:rPr lang="en-US" sz="1700" dirty="0">
                <a:solidFill>
                  <a:schemeClr val="accent1">
                    <a:lumMod val="50000"/>
                  </a:schemeClr>
                </a:solidFill>
              </a:rPr>
              <a:t>Art. 517 Healthcare Facilities</a:t>
            </a:r>
          </a:p>
          <a:p>
            <a:pPr>
              <a:spcAft>
                <a:spcPts val="600"/>
              </a:spcAft>
            </a:pPr>
            <a:r>
              <a:rPr lang="en-US" sz="1900" cap="none" spc="0" dirty="0"/>
              <a:t>Protects </a:t>
            </a:r>
            <a:r>
              <a:rPr lang="en-US" sz="1900" cap="none" spc="0" dirty="0">
                <a:solidFill>
                  <a:srgbClr val="0066FF"/>
                </a:solidFill>
              </a:rPr>
              <a:t>people </a:t>
            </a:r>
            <a:r>
              <a:rPr lang="en-US" sz="1900" cap="none" spc="0" dirty="0"/>
              <a:t>directly, </a:t>
            </a:r>
            <a:br>
              <a:rPr lang="en-US" sz="1900" cap="none" spc="0" dirty="0"/>
            </a:br>
            <a:r>
              <a:rPr lang="en-US" sz="1900" cap="none" spc="0" dirty="0"/>
              <a:t>equipment indirectly</a:t>
            </a:r>
          </a:p>
          <a:p>
            <a:pPr marL="800100" lvl="1" indent="-342900" algn="l">
              <a:spcAft>
                <a:spcPts val="600"/>
              </a:spcAft>
              <a:buFont typeface="Arial" panose="020B0604020202020204" pitchFamily="34" charset="0"/>
              <a:buChar char="•"/>
            </a:pPr>
            <a:r>
              <a:rPr lang="en-US" sz="1900" dirty="0">
                <a:solidFill>
                  <a:schemeClr val="accent1">
                    <a:lumMod val="50000"/>
                  </a:schemeClr>
                </a:solidFill>
              </a:rPr>
              <a:t>Minimizes shock (&lt; 5ma)</a:t>
            </a:r>
          </a:p>
          <a:p>
            <a:pPr>
              <a:spcAft>
                <a:spcPts val="600"/>
              </a:spcAft>
            </a:pPr>
            <a:r>
              <a:rPr lang="en-US" sz="1900" cap="none" spc="0" dirty="0">
                <a:solidFill>
                  <a:schemeClr val="accent1">
                    <a:lumMod val="50000"/>
                  </a:schemeClr>
                </a:solidFill>
              </a:rPr>
              <a:t>Receptacle, circuit breaker, </a:t>
            </a:r>
            <a:br>
              <a:rPr lang="en-US" sz="1900" cap="none" spc="0" dirty="0">
                <a:solidFill>
                  <a:schemeClr val="accent1">
                    <a:lumMod val="50000"/>
                  </a:schemeClr>
                </a:solidFill>
              </a:rPr>
            </a:br>
            <a:r>
              <a:rPr lang="en-US" sz="1900" cap="none" spc="0" dirty="0">
                <a:solidFill>
                  <a:schemeClr val="accent1">
                    <a:lumMod val="50000"/>
                  </a:schemeClr>
                </a:solidFill>
              </a:rPr>
              <a:t>or portable types</a:t>
            </a:r>
          </a:p>
          <a:p>
            <a:pPr>
              <a:spcAft>
                <a:spcPts val="600"/>
              </a:spcAft>
            </a:pPr>
            <a:r>
              <a:rPr lang="en-US" sz="1900" cap="none" spc="0" dirty="0">
                <a:solidFill>
                  <a:schemeClr val="accent1">
                    <a:lumMod val="50000"/>
                  </a:schemeClr>
                </a:solidFill>
              </a:rPr>
              <a:t>Test once per month</a:t>
            </a:r>
          </a:p>
          <a:p>
            <a:pPr marL="800100" lvl="1" indent="-342900" algn="l">
              <a:spcAft>
                <a:spcPts val="600"/>
              </a:spcAft>
              <a:buFont typeface="Arial" panose="020B0604020202020204" pitchFamily="34" charset="0"/>
              <a:buChar char="•"/>
            </a:pPr>
            <a:r>
              <a:rPr lang="en-US" sz="1900" dirty="0">
                <a:solidFill>
                  <a:schemeClr val="accent1">
                    <a:lumMod val="50000"/>
                  </a:schemeClr>
                </a:solidFill>
              </a:rPr>
              <a:t>Always use test lamp</a:t>
            </a:r>
          </a:p>
          <a:p>
            <a:pPr lvl="1"/>
            <a:endParaRPr lang="en-US" sz="250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0289" y="1501330"/>
            <a:ext cx="3857648" cy="3794582"/>
          </a:xfrm>
          <a:prstGeom prst="rect">
            <a:avLst/>
          </a:prstGeom>
        </p:spPr>
      </p:pic>
      <p:pic>
        <p:nvPicPr>
          <p:cNvPr id="5" name="Picture 4">
            <a:extLst>
              <a:ext uri="{FF2B5EF4-FFF2-40B4-BE49-F238E27FC236}">
                <a16:creationId xmlns:a16="http://schemas.microsoft.com/office/drawing/2014/main" id="{D0283957-8E02-4EE9-8C8B-B1C4DA6C09FB}"/>
              </a:ext>
            </a:extLst>
          </p:cNvPr>
          <p:cNvPicPr>
            <a:picLocks noChangeAspect="1"/>
          </p:cNvPicPr>
          <p:nvPr/>
        </p:nvPicPr>
        <p:blipFill>
          <a:blip r:embed="rId4"/>
          <a:stretch>
            <a:fillRect/>
          </a:stretch>
        </p:blipFill>
        <p:spPr>
          <a:xfrm>
            <a:off x="0" y="0"/>
            <a:ext cx="4141876" cy="641540"/>
          </a:xfrm>
          <a:prstGeom prst="rect">
            <a:avLst/>
          </a:prstGeom>
        </p:spPr>
      </p:pic>
    </p:spTree>
    <p:extLst>
      <p:ext uri="{BB962C8B-B14F-4D97-AF65-F5344CB8AC3E}">
        <p14:creationId xmlns:p14="http://schemas.microsoft.com/office/powerpoint/2010/main" val="2617068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789011" y="468332"/>
            <a:ext cx="2563853" cy="463761"/>
          </a:xfrm>
        </p:spPr>
        <p:txBody>
          <a:bodyPr>
            <a:normAutofit/>
          </a:bodyPr>
          <a:lstStyle/>
          <a:p>
            <a:pPr eaLnBrk="1" hangingPunct="1"/>
            <a:r>
              <a:rPr lang="en-US" sz="2400" dirty="0"/>
              <a:t>Protection Devices</a:t>
            </a:r>
          </a:p>
        </p:txBody>
      </p:sp>
      <p:sp>
        <p:nvSpPr>
          <p:cNvPr id="2" name="Content Placeholder 1"/>
          <p:cNvSpPr>
            <a:spLocks noGrp="1"/>
          </p:cNvSpPr>
          <p:nvPr>
            <p:ph type="subTitle" idx="1"/>
          </p:nvPr>
        </p:nvSpPr>
        <p:spPr>
          <a:xfrm rot="1089">
            <a:off x="1260498" y="940229"/>
            <a:ext cx="6623003" cy="4126235"/>
          </a:xfrm>
        </p:spPr>
        <p:txBody>
          <a:bodyPr>
            <a:normAutofit fontScale="25000" lnSpcReduction="20000"/>
          </a:bodyPr>
          <a:lstStyle/>
          <a:p>
            <a:pPr marL="0" indent="0">
              <a:buNone/>
            </a:pPr>
            <a:r>
              <a:rPr lang="en-US" sz="6400" b="1" cap="none" spc="0" dirty="0"/>
              <a:t>Ground-fault circuit interrupter (GFCI)</a:t>
            </a:r>
          </a:p>
          <a:p>
            <a:pPr>
              <a:lnSpc>
                <a:spcPct val="120000"/>
              </a:lnSpc>
              <a:spcBef>
                <a:spcPts val="600"/>
              </a:spcBef>
              <a:spcAft>
                <a:spcPts val="300"/>
              </a:spcAft>
            </a:pPr>
            <a:r>
              <a:rPr lang="en-US" sz="5600" cap="none" spc="0" dirty="0"/>
              <a:t>Bathrooms</a:t>
            </a:r>
          </a:p>
          <a:p>
            <a:pPr>
              <a:lnSpc>
                <a:spcPct val="120000"/>
              </a:lnSpc>
              <a:spcBef>
                <a:spcPts val="600"/>
              </a:spcBef>
              <a:spcAft>
                <a:spcPts val="300"/>
              </a:spcAft>
            </a:pPr>
            <a:r>
              <a:rPr lang="en-US" sz="5600" cap="none" spc="0" dirty="0"/>
              <a:t>Kitchens</a:t>
            </a:r>
          </a:p>
          <a:p>
            <a:pPr>
              <a:lnSpc>
                <a:spcPct val="120000"/>
              </a:lnSpc>
              <a:spcBef>
                <a:spcPts val="600"/>
              </a:spcBef>
              <a:spcAft>
                <a:spcPts val="300"/>
              </a:spcAft>
            </a:pPr>
            <a:r>
              <a:rPr lang="en-US" sz="5600" cap="none" spc="0" dirty="0"/>
              <a:t>Rooftops</a:t>
            </a:r>
          </a:p>
          <a:p>
            <a:pPr>
              <a:lnSpc>
                <a:spcPct val="120000"/>
              </a:lnSpc>
              <a:spcBef>
                <a:spcPts val="600"/>
              </a:spcBef>
              <a:spcAft>
                <a:spcPts val="300"/>
              </a:spcAft>
            </a:pPr>
            <a:r>
              <a:rPr lang="en-US" sz="5600" cap="none" spc="0" dirty="0"/>
              <a:t>Near sinks</a:t>
            </a:r>
          </a:p>
          <a:p>
            <a:pPr>
              <a:lnSpc>
                <a:spcPct val="120000"/>
              </a:lnSpc>
              <a:spcBef>
                <a:spcPts val="600"/>
              </a:spcBef>
              <a:spcAft>
                <a:spcPts val="300"/>
              </a:spcAft>
            </a:pPr>
            <a:r>
              <a:rPr lang="en-US" sz="5600" cap="none" spc="0" dirty="0">
                <a:solidFill>
                  <a:srgbClr val="FF0000"/>
                </a:solidFill>
              </a:rPr>
              <a:t>Spray washers*</a:t>
            </a:r>
          </a:p>
          <a:p>
            <a:pPr>
              <a:lnSpc>
                <a:spcPct val="120000"/>
              </a:lnSpc>
              <a:spcBef>
                <a:spcPts val="600"/>
              </a:spcBef>
              <a:spcAft>
                <a:spcPts val="300"/>
              </a:spcAft>
            </a:pPr>
            <a:r>
              <a:rPr lang="en-US" sz="5600" cap="none" spc="0" dirty="0">
                <a:solidFill>
                  <a:srgbClr val="FF0000"/>
                </a:solidFill>
              </a:rPr>
              <a:t>Vending machines*</a:t>
            </a:r>
          </a:p>
          <a:p>
            <a:pPr>
              <a:lnSpc>
                <a:spcPct val="120000"/>
              </a:lnSpc>
              <a:spcBef>
                <a:spcPts val="600"/>
              </a:spcBef>
              <a:spcAft>
                <a:spcPts val="300"/>
              </a:spcAft>
            </a:pPr>
            <a:r>
              <a:rPr lang="en-US" sz="5600" cap="none" spc="0" dirty="0">
                <a:solidFill>
                  <a:srgbClr val="FF0000"/>
                </a:solidFill>
              </a:rPr>
              <a:t>Drinking fountains*</a:t>
            </a:r>
          </a:p>
          <a:p>
            <a:pPr>
              <a:lnSpc>
                <a:spcPct val="120000"/>
              </a:lnSpc>
              <a:spcBef>
                <a:spcPts val="600"/>
              </a:spcBef>
              <a:spcAft>
                <a:spcPts val="300"/>
              </a:spcAft>
            </a:pPr>
            <a:r>
              <a:rPr lang="en-US" sz="5600" cap="none" spc="0" dirty="0"/>
              <a:t>Safety showers</a:t>
            </a:r>
          </a:p>
          <a:p>
            <a:pPr>
              <a:lnSpc>
                <a:spcPct val="120000"/>
              </a:lnSpc>
              <a:spcBef>
                <a:spcPts val="600"/>
              </a:spcBef>
              <a:spcAft>
                <a:spcPts val="300"/>
              </a:spcAft>
            </a:pPr>
            <a:r>
              <a:rPr lang="en-US" sz="5600" cap="none" spc="0" dirty="0"/>
              <a:t>Eyewash stations</a:t>
            </a:r>
          </a:p>
          <a:p>
            <a:pPr>
              <a:lnSpc>
                <a:spcPct val="120000"/>
              </a:lnSpc>
              <a:spcBef>
                <a:spcPts val="600"/>
              </a:spcBef>
              <a:spcAft>
                <a:spcPts val="300"/>
              </a:spcAft>
            </a:pPr>
            <a:r>
              <a:rPr lang="en-US" sz="5600" cap="none" spc="0" dirty="0"/>
              <a:t>Locker rooms w/showers</a:t>
            </a:r>
          </a:p>
          <a:p>
            <a:pPr>
              <a:lnSpc>
                <a:spcPct val="120000"/>
              </a:lnSpc>
              <a:spcBef>
                <a:spcPts val="600"/>
              </a:spcBef>
              <a:spcAft>
                <a:spcPts val="300"/>
              </a:spcAft>
            </a:pPr>
            <a:r>
              <a:rPr lang="en-US" sz="5600" cap="none" spc="0" dirty="0"/>
              <a:t>Swimming pools </a:t>
            </a:r>
          </a:p>
          <a:p>
            <a:pPr>
              <a:lnSpc>
                <a:spcPct val="120000"/>
              </a:lnSpc>
              <a:spcBef>
                <a:spcPts val="600"/>
              </a:spcBef>
              <a:spcAft>
                <a:spcPts val="300"/>
              </a:spcAft>
            </a:pPr>
            <a:r>
              <a:rPr lang="en-US" sz="5600" cap="none" spc="0" dirty="0"/>
              <a:t>Indoor wet locations</a:t>
            </a:r>
          </a:p>
          <a:p>
            <a:endParaRPr lang="en-US" dirty="0"/>
          </a:p>
        </p:txBody>
      </p:sp>
      <p:sp>
        <p:nvSpPr>
          <p:cNvPr id="5" name="Content Placeholder 1"/>
          <p:cNvSpPr txBox="1">
            <a:spLocks/>
          </p:cNvSpPr>
          <p:nvPr/>
        </p:nvSpPr>
        <p:spPr>
          <a:xfrm>
            <a:off x="4867952" y="1249171"/>
            <a:ext cx="5111262" cy="4359658"/>
          </a:xfrm>
          <a:prstGeom prst="rect">
            <a:avLst/>
          </a:prstGeom>
        </p:spPr>
        <p:txBody>
          <a:bodyPr>
            <a:normAutofit/>
          </a:bodyPr>
          <a:lstStyle>
            <a:lvl1pPr marL="228600" indent="-228600" algn="l" defTabSz="914400" rtl="0" eaLnBrk="1" latinLnBrk="0" hangingPunct="1">
              <a:lnSpc>
                <a:spcPct val="90000"/>
              </a:lnSpc>
              <a:spcBef>
                <a:spcPts val="1000"/>
              </a:spcBef>
              <a:buClr>
                <a:srgbClr val="8DC73F"/>
              </a:buClr>
              <a:buSzPct val="78000"/>
              <a:buFont typeface="LucidaGrande" charset="0"/>
              <a:buChar char="▶"/>
              <a:defRPr sz="1800" b="0" i="0" kern="1200" baseline="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Clr>
                <a:srgbClr val="8DC73F"/>
              </a:buClr>
              <a:buSzPct val="78000"/>
              <a:buFont typeface="LucidaGrande" charset="0"/>
              <a:buChar char="▶"/>
              <a:defRPr sz="1800" b="0" i="0" kern="1200" baseline="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Clr>
                <a:srgbClr val="8DC73F"/>
              </a:buClr>
              <a:buSzPct val="78000"/>
              <a:buFont typeface="LucidaGrande" charset="0"/>
              <a:buChar char="▶"/>
              <a:defRPr sz="1800" b="0" i="0" kern="1200" baseline="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Clr>
                <a:srgbClr val="8DC73F"/>
              </a:buClr>
              <a:buSzPct val="78000"/>
              <a:buFont typeface="LucidaGrande" charset="0"/>
              <a:buChar char="▶"/>
              <a:defRPr sz="1800" b="0" i="0" kern="1200" baseline="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Clr>
                <a:srgbClr val="8DC73F"/>
              </a:buClr>
              <a:buSzPct val="78000"/>
              <a:buFont typeface="LucidaGrande" charset="0"/>
              <a:buChar char="▶"/>
              <a:defRPr sz="1800" b="0" i="0" kern="1200" baseline="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600"/>
              </a:spcBef>
              <a:spcAft>
                <a:spcPts val="300"/>
              </a:spcAft>
              <a:buClr>
                <a:srgbClr val="0070C0"/>
              </a:buClr>
              <a:buFont typeface="Arial" panose="020B0604020202020204" pitchFamily="34" charset="0"/>
              <a:buChar char="•"/>
            </a:pPr>
            <a:r>
              <a:rPr lang="en-US" sz="1200" dirty="0">
                <a:latin typeface="Verdana" panose="020B0604030504040204" pitchFamily="34" charset="0"/>
                <a:ea typeface="Verdana" panose="020B0604030504040204" pitchFamily="34" charset="0"/>
              </a:rPr>
              <a:t>Outdoor receptacles</a:t>
            </a:r>
          </a:p>
          <a:p>
            <a:pPr>
              <a:lnSpc>
                <a:spcPct val="100000"/>
              </a:lnSpc>
              <a:spcBef>
                <a:spcPts val="600"/>
              </a:spcBef>
              <a:spcAft>
                <a:spcPts val="300"/>
              </a:spcAft>
              <a:buClr>
                <a:srgbClr val="0070C0"/>
              </a:buClr>
              <a:buFont typeface="Arial" panose="020B0604020202020204" pitchFamily="34" charset="0"/>
              <a:buChar char="•"/>
            </a:pPr>
            <a:r>
              <a:rPr lang="en-US" sz="1200" dirty="0">
                <a:latin typeface="Verdana" panose="020B0604030504040204" pitchFamily="34" charset="0"/>
                <a:ea typeface="Verdana" panose="020B0604030504040204" pitchFamily="34" charset="0"/>
              </a:rPr>
              <a:t>Automotive pits</a:t>
            </a:r>
          </a:p>
          <a:p>
            <a:pPr>
              <a:lnSpc>
                <a:spcPct val="100000"/>
              </a:lnSpc>
              <a:spcBef>
                <a:spcPts val="600"/>
              </a:spcBef>
              <a:spcAft>
                <a:spcPts val="300"/>
              </a:spcAft>
              <a:buClr>
                <a:srgbClr val="0070C0"/>
              </a:buClr>
              <a:buFont typeface="Arial" panose="020B0604020202020204" pitchFamily="34" charset="0"/>
              <a:buChar char="•"/>
            </a:pPr>
            <a:r>
              <a:rPr lang="en-US" sz="1200" dirty="0">
                <a:latin typeface="Verdana" panose="020B0604030504040204" pitchFamily="34" charset="0"/>
                <a:ea typeface="Verdana" panose="020B0604030504040204" pitchFamily="34" charset="0"/>
              </a:rPr>
              <a:t>Elevator car tops</a:t>
            </a:r>
          </a:p>
          <a:p>
            <a:pPr>
              <a:lnSpc>
                <a:spcPct val="100000"/>
              </a:lnSpc>
              <a:spcBef>
                <a:spcPts val="600"/>
              </a:spcBef>
              <a:spcAft>
                <a:spcPts val="300"/>
              </a:spcAft>
              <a:buClr>
                <a:srgbClr val="0070C0"/>
              </a:buClr>
              <a:buFont typeface="Arial" panose="020B0604020202020204" pitchFamily="34" charset="0"/>
              <a:buChar char="•"/>
            </a:pPr>
            <a:r>
              <a:rPr lang="en-US" sz="1200" dirty="0">
                <a:latin typeface="Verdana" panose="020B0604030504040204" pitchFamily="34" charset="0"/>
                <a:ea typeface="Verdana" panose="020B0604030504040204" pitchFamily="34" charset="0"/>
              </a:rPr>
              <a:t>Escalator and moving walkways</a:t>
            </a:r>
          </a:p>
          <a:p>
            <a:pPr>
              <a:lnSpc>
                <a:spcPct val="100000"/>
              </a:lnSpc>
              <a:spcBef>
                <a:spcPts val="600"/>
              </a:spcBef>
              <a:spcAft>
                <a:spcPts val="300"/>
              </a:spcAft>
              <a:buClr>
                <a:srgbClr val="0070C0"/>
              </a:buClr>
              <a:buFont typeface="Arial" panose="020B0604020202020204" pitchFamily="34" charset="0"/>
              <a:buChar char="•"/>
            </a:pPr>
            <a:r>
              <a:rPr lang="en-US" sz="1200" dirty="0">
                <a:latin typeface="Verdana" panose="020B0604030504040204" pitchFamily="34" charset="0"/>
                <a:ea typeface="Verdana" panose="020B0604030504040204" pitchFamily="34" charset="0"/>
              </a:rPr>
              <a:t>Machine rooms</a:t>
            </a:r>
          </a:p>
          <a:p>
            <a:pPr>
              <a:lnSpc>
                <a:spcPct val="100000"/>
              </a:lnSpc>
              <a:spcBef>
                <a:spcPts val="600"/>
              </a:spcBef>
              <a:spcAft>
                <a:spcPts val="300"/>
              </a:spcAft>
              <a:buClr>
                <a:srgbClr val="0070C0"/>
              </a:buClr>
              <a:buFont typeface="Arial" panose="020B0604020202020204" pitchFamily="34" charset="0"/>
              <a:buChar char="•"/>
            </a:pPr>
            <a:r>
              <a:rPr lang="en-US" sz="1200" dirty="0">
                <a:latin typeface="Verdana" panose="020B0604030504040204" pitchFamily="34" charset="0"/>
                <a:ea typeface="Verdana" panose="020B0604030504040204" pitchFamily="34" charset="0"/>
              </a:rPr>
              <a:t>Aircraft hangars</a:t>
            </a:r>
          </a:p>
          <a:p>
            <a:pPr>
              <a:lnSpc>
                <a:spcPct val="100000"/>
              </a:lnSpc>
              <a:spcBef>
                <a:spcPts val="600"/>
              </a:spcBef>
              <a:spcAft>
                <a:spcPts val="300"/>
              </a:spcAft>
              <a:buClr>
                <a:srgbClr val="0070C0"/>
              </a:buClr>
              <a:buFont typeface="Arial" panose="020B0604020202020204" pitchFamily="34" charset="0"/>
              <a:buChar char="•"/>
            </a:pPr>
            <a:r>
              <a:rPr lang="en-US" sz="1200" dirty="0">
                <a:latin typeface="Verdana" panose="020B0604030504040204" pitchFamily="34" charset="0"/>
                <a:ea typeface="Verdana" panose="020B0604030504040204" pitchFamily="34" charset="0"/>
              </a:rPr>
              <a:t>Construction sites</a:t>
            </a:r>
          </a:p>
          <a:p>
            <a:pPr>
              <a:lnSpc>
                <a:spcPct val="100000"/>
              </a:lnSpc>
              <a:spcBef>
                <a:spcPts val="600"/>
              </a:spcBef>
              <a:spcAft>
                <a:spcPts val="300"/>
              </a:spcAft>
              <a:buClr>
                <a:srgbClr val="0070C0"/>
              </a:buClr>
              <a:buFont typeface="Arial" panose="020B0604020202020204" pitchFamily="34" charset="0"/>
              <a:buChar char="•"/>
            </a:pPr>
            <a:r>
              <a:rPr lang="en-US" sz="1200" dirty="0">
                <a:latin typeface="Verdana" panose="020B0604030504040204" pitchFamily="34" charset="0"/>
                <a:ea typeface="Verdana" panose="020B0604030504040204" pitchFamily="34" charset="0"/>
              </a:rPr>
              <a:t>Fountains (with exceptions)</a:t>
            </a:r>
          </a:p>
          <a:p>
            <a:pPr>
              <a:lnSpc>
                <a:spcPct val="100000"/>
              </a:lnSpc>
              <a:spcBef>
                <a:spcPts val="600"/>
              </a:spcBef>
              <a:spcAft>
                <a:spcPts val="300"/>
              </a:spcAft>
              <a:buClr>
                <a:srgbClr val="0070C0"/>
              </a:buClr>
              <a:buFont typeface="Arial" panose="020B0604020202020204" pitchFamily="34" charset="0"/>
              <a:buChar char="•"/>
            </a:pPr>
            <a:r>
              <a:rPr lang="en-US" sz="1200" dirty="0">
                <a:solidFill>
                  <a:srgbClr val="FF0000"/>
                </a:solidFill>
                <a:latin typeface="Verdana" panose="020B0604030504040204" pitchFamily="34" charset="0"/>
                <a:ea typeface="Verdana" panose="020B0604030504040204" pitchFamily="34" charset="0"/>
              </a:rPr>
              <a:t>Commercial garages/service bays</a:t>
            </a:r>
          </a:p>
          <a:p>
            <a:pPr>
              <a:lnSpc>
                <a:spcPct val="100000"/>
              </a:lnSpc>
              <a:spcBef>
                <a:spcPts val="600"/>
              </a:spcBef>
              <a:spcAft>
                <a:spcPts val="300"/>
              </a:spcAft>
              <a:buClr>
                <a:srgbClr val="0070C0"/>
              </a:buClr>
              <a:buFont typeface="Arial" panose="020B0604020202020204" pitchFamily="34" charset="0"/>
              <a:buChar char="•"/>
            </a:pPr>
            <a:r>
              <a:rPr lang="en-US" sz="1200" dirty="0">
                <a:solidFill>
                  <a:srgbClr val="FF0000"/>
                </a:solidFill>
                <a:latin typeface="Verdana" panose="020B0604030504040204" pitchFamily="34" charset="0"/>
                <a:ea typeface="Verdana" panose="020B0604030504040204" pitchFamily="34" charset="0"/>
              </a:rPr>
              <a:t>Vehicle tire inflation and vacuum machines*</a:t>
            </a:r>
          </a:p>
          <a:p>
            <a:pPr>
              <a:lnSpc>
                <a:spcPct val="100000"/>
              </a:lnSpc>
              <a:spcBef>
                <a:spcPts val="600"/>
              </a:spcBef>
              <a:spcAft>
                <a:spcPts val="300"/>
              </a:spcAft>
              <a:buClr>
                <a:srgbClr val="0070C0"/>
              </a:buClr>
              <a:buFont typeface="Arial" panose="020B0604020202020204" pitchFamily="34" charset="0"/>
              <a:buChar char="•"/>
            </a:pPr>
            <a:r>
              <a:rPr lang="en-US" sz="1200" dirty="0">
                <a:solidFill>
                  <a:srgbClr val="0070C0"/>
                </a:solidFill>
                <a:latin typeface="Verdana" panose="020B0604030504040204" pitchFamily="34" charset="0"/>
                <a:ea typeface="Verdana" panose="020B0604030504040204" pitchFamily="34" charset="0"/>
              </a:rPr>
              <a:t>Crawl spaces (2017)</a:t>
            </a:r>
          </a:p>
          <a:p>
            <a:pPr>
              <a:lnSpc>
                <a:spcPct val="100000"/>
              </a:lnSpc>
              <a:spcBef>
                <a:spcPts val="600"/>
              </a:spcBef>
              <a:spcAft>
                <a:spcPts val="300"/>
              </a:spcAft>
              <a:buClr>
                <a:srgbClr val="0070C0"/>
              </a:buClr>
              <a:buFont typeface="Arial" panose="020B0604020202020204" pitchFamily="34" charset="0"/>
              <a:buChar char="•"/>
            </a:pPr>
            <a:r>
              <a:rPr lang="en-US" sz="1200" dirty="0">
                <a:solidFill>
                  <a:srgbClr val="0070C0"/>
                </a:solidFill>
                <a:latin typeface="Verdana" panose="020B0604030504040204" pitchFamily="34" charset="0"/>
                <a:ea typeface="Verdana" panose="020B0604030504040204" pitchFamily="34" charset="0"/>
              </a:rPr>
              <a:t>Unfinished basements (2017)</a:t>
            </a:r>
          </a:p>
          <a:p>
            <a:pPr>
              <a:lnSpc>
                <a:spcPct val="100000"/>
              </a:lnSpc>
              <a:spcBef>
                <a:spcPts val="600"/>
              </a:spcBef>
              <a:spcAft>
                <a:spcPts val="300"/>
              </a:spcAft>
              <a:buClr>
                <a:srgbClr val="0070C0"/>
              </a:buClr>
              <a:buFont typeface="Arial" panose="020B0604020202020204" pitchFamily="34" charset="0"/>
              <a:buChar char="•"/>
            </a:pPr>
            <a:r>
              <a:rPr lang="en-US" sz="1200" dirty="0">
                <a:solidFill>
                  <a:srgbClr val="0070C0"/>
                </a:solidFill>
                <a:latin typeface="Verdana" panose="020B0604030504040204" pitchFamily="34" charset="0"/>
                <a:ea typeface="Verdana" panose="020B0604030504040204" pitchFamily="34" charset="0"/>
              </a:rPr>
              <a:t>Lagoon piers (2017)</a:t>
            </a:r>
          </a:p>
        </p:txBody>
      </p:sp>
      <p:sp>
        <p:nvSpPr>
          <p:cNvPr id="3" name="TextBox 2">
            <a:extLst>
              <a:ext uri="{FF2B5EF4-FFF2-40B4-BE49-F238E27FC236}">
                <a16:creationId xmlns:a16="http://schemas.microsoft.com/office/drawing/2014/main" id="{589D9286-7168-436B-961E-F2BF78992346}"/>
              </a:ext>
            </a:extLst>
          </p:cNvPr>
          <p:cNvSpPr txBox="1"/>
          <p:nvPr/>
        </p:nvSpPr>
        <p:spPr>
          <a:xfrm>
            <a:off x="1440466" y="5115213"/>
            <a:ext cx="2835584" cy="307777"/>
          </a:xfrm>
          <a:prstGeom prst="rect">
            <a:avLst/>
          </a:prstGeom>
          <a:noFill/>
        </p:spPr>
        <p:txBody>
          <a:bodyPr wrap="none" rtlCol="0">
            <a:spAutoFit/>
          </a:bodyPr>
          <a:lstStyle/>
          <a:p>
            <a:r>
              <a:rPr lang="en-US" sz="1400" dirty="0"/>
              <a:t>*Includes three-phase through 2014</a:t>
            </a:r>
          </a:p>
        </p:txBody>
      </p:sp>
      <p:pic>
        <p:nvPicPr>
          <p:cNvPr id="6" name="Picture 5">
            <a:extLst>
              <a:ext uri="{FF2B5EF4-FFF2-40B4-BE49-F238E27FC236}">
                <a16:creationId xmlns:a16="http://schemas.microsoft.com/office/drawing/2014/main" id="{8BF208EA-9845-48A4-B8CD-9159FEAFD96D}"/>
              </a:ext>
            </a:extLst>
          </p:cNvPr>
          <p:cNvPicPr>
            <a:picLocks noChangeAspect="1"/>
          </p:cNvPicPr>
          <p:nvPr/>
        </p:nvPicPr>
        <p:blipFill>
          <a:blip r:embed="rId3"/>
          <a:stretch>
            <a:fillRect/>
          </a:stretch>
        </p:blipFill>
        <p:spPr>
          <a:xfrm>
            <a:off x="0" y="22261"/>
            <a:ext cx="4141876" cy="641540"/>
          </a:xfrm>
          <a:prstGeom prst="rect">
            <a:avLst/>
          </a:prstGeom>
        </p:spPr>
      </p:pic>
    </p:spTree>
    <p:extLst>
      <p:ext uri="{BB962C8B-B14F-4D97-AF65-F5344CB8AC3E}">
        <p14:creationId xmlns:p14="http://schemas.microsoft.com/office/powerpoint/2010/main" val="2890144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ctrTitle"/>
          </p:nvPr>
        </p:nvSpPr>
        <p:spPr>
          <a:xfrm>
            <a:off x="723422" y="638889"/>
            <a:ext cx="6623047" cy="464037"/>
          </a:xfrm>
        </p:spPr>
        <p:txBody>
          <a:bodyPr/>
          <a:lstStyle/>
          <a:p>
            <a:pPr eaLnBrk="1" hangingPunct="1"/>
            <a:r>
              <a:rPr lang="en-US" sz="2800" dirty="0"/>
              <a:t>Protection Devices</a:t>
            </a:r>
          </a:p>
        </p:txBody>
      </p:sp>
      <p:sp>
        <p:nvSpPr>
          <p:cNvPr id="2" name="Content Placeholder 1"/>
          <p:cNvSpPr>
            <a:spLocks noGrp="1"/>
          </p:cNvSpPr>
          <p:nvPr>
            <p:ph type="subTitle" idx="1"/>
          </p:nvPr>
        </p:nvSpPr>
        <p:spPr>
          <a:xfrm rot="1089">
            <a:off x="723827" y="1301549"/>
            <a:ext cx="6147522" cy="4019714"/>
          </a:xfrm>
        </p:spPr>
        <p:txBody>
          <a:bodyPr>
            <a:normAutofit fontScale="92500" lnSpcReduction="10000"/>
          </a:bodyPr>
          <a:lstStyle/>
          <a:p>
            <a:pPr marL="0" indent="0">
              <a:spcBef>
                <a:spcPts val="600"/>
              </a:spcBef>
              <a:spcAft>
                <a:spcPts val="600"/>
              </a:spcAft>
              <a:buNone/>
            </a:pPr>
            <a:r>
              <a:rPr lang="en-US" sz="2400" b="1" cap="none" spc="0" dirty="0"/>
              <a:t>Arc-Fault Circuit Interrupter (AFCI)</a:t>
            </a:r>
          </a:p>
          <a:p>
            <a:pPr marL="742950" lvl="1" indent="-285750" algn="l">
              <a:spcBef>
                <a:spcPts val="600"/>
              </a:spcBef>
              <a:spcAft>
                <a:spcPts val="600"/>
              </a:spcAft>
              <a:buFont typeface="Arial" panose="020B0604020202020204" pitchFamily="34" charset="0"/>
              <a:buChar char="•"/>
            </a:pPr>
            <a:r>
              <a:rPr lang="en-US" sz="1900" dirty="0">
                <a:solidFill>
                  <a:schemeClr val="accent1">
                    <a:lumMod val="50000"/>
                  </a:schemeClr>
                </a:solidFill>
              </a:rPr>
              <a:t>Protects </a:t>
            </a:r>
            <a:r>
              <a:rPr lang="en-US" sz="1900" dirty="0">
                <a:solidFill>
                  <a:srgbClr val="0070C0"/>
                </a:solidFill>
              </a:rPr>
              <a:t>materials</a:t>
            </a:r>
            <a:r>
              <a:rPr lang="en-US" sz="1900" dirty="0">
                <a:solidFill>
                  <a:schemeClr val="accent1">
                    <a:lumMod val="50000"/>
                  </a:schemeClr>
                </a:solidFill>
              </a:rPr>
              <a:t> directly, people indirectly</a:t>
            </a:r>
          </a:p>
          <a:p>
            <a:pPr marL="742950" lvl="1" indent="-285750" algn="l">
              <a:spcBef>
                <a:spcPts val="600"/>
              </a:spcBef>
              <a:spcAft>
                <a:spcPts val="600"/>
              </a:spcAft>
              <a:buFont typeface="Arial" panose="020B0604020202020204" pitchFamily="34" charset="0"/>
              <a:buChar char="•"/>
            </a:pPr>
            <a:r>
              <a:rPr lang="en-US" sz="1900" dirty="0">
                <a:solidFill>
                  <a:schemeClr val="accent1">
                    <a:lumMod val="50000"/>
                  </a:schemeClr>
                </a:solidFill>
              </a:rPr>
              <a:t>Mainly from fires caused by arcs</a:t>
            </a:r>
          </a:p>
          <a:p>
            <a:pPr marL="742950" lvl="1" indent="-285750" algn="l">
              <a:spcBef>
                <a:spcPts val="600"/>
              </a:spcBef>
              <a:spcAft>
                <a:spcPts val="600"/>
              </a:spcAft>
              <a:buFont typeface="Arial" panose="020B0604020202020204" pitchFamily="34" charset="0"/>
              <a:buChar char="•"/>
            </a:pPr>
            <a:r>
              <a:rPr lang="en-US" sz="1900" dirty="0">
                <a:solidFill>
                  <a:schemeClr val="accent1">
                    <a:lumMod val="50000"/>
                  </a:schemeClr>
                </a:solidFill>
              </a:rPr>
              <a:t>Normal arcs do not cause tripping</a:t>
            </a:r>
          </a:p>
          <a:p>
            <a:pPr marL="742950" lvl="1" indent="-285750" algn="l">
              <a:spcBef>
                <a:spcPts val="600"/>
              </a:spcBef>
              <a:spcAft>
                <a:spcPts val="600"/>
              </a:spcAft>
              <a:buFont typeface="Arial" panose="020B0604020202020204" pitchFamily="34" charset="0"/>
              <a:buChar char="•"/>
            </a:pPr>
            <a:r>
              <a:rPr lang="en-US" sz="1900" dirty="0">
                <a:solidFill>
                  <a:schemeClr val="accent1">
                    <a:lumMod val="50000"/>
                  </a:schemeClr>
                </a:solidFill>
              </a:rPr>
              <a:t>2017 NEC 210.12 AFCI Protection </a:t>
            </a:r>
            <a:r>
              <a:rPr lang="en-US" sz="1900" dirty="0">
                <a:solidFill>
                  <a:srgbClr val="FF0000"/>
                </a:solidFill>
              </a:rPr>
              <a:t>[NEW]</a:t>
            </a:r>
          </a:p>
          <a:p>
            <a:pPr marL="1257300" lvl="2" indent="-342900" algn="l">
              <a:spcBef>
                <a:spcPts val="600"/>
              </a:spcBef>
              <a:spcAft>
                <a:spcPts val="600"/>
              </a:spcAft>
              <a:buFont typeface="Arial" panose="020B0604020202020204" pitchFamily="34" charset="0"/>
              <a:buChar char="•"/>
            </a:pPr>
            <a:r>
              <a:rPr lang="en-US" sz="1900" dirty="0">
                <a:solidFill>
                  <a:srgbClr val="FF0000"/>
                </a:solidFill>
              </a:rPr>
              <a:t>(B) Dormitories</a:t>
            </a:r>
          </a:p>
          <a:p>
            <a:pPr marL="1257300" lvl="2" indent="-342900" algn="l">
              <a:spcBef>
                <a:spcPts val="600"/>
              </a:spcBef>
              <a:spcAft>
                <a:spcPts val="600"/>
              </a:spcAft>
              <a:buFont typeface="Arial" panose="020B0604020202020204" pitchFamily="34" charset="0"/>
              <a:buChar char="•"/>
            </a:pPr>
            <a:r>
              <a:rPr lang="en-US" sz="1900" dirty="0">
                <a:solidFill>
                  <a:srgbClr val="FF0000"/>
                </a:solidFill>
              </a:rPr>
              <a:t>(C) Lodging guest rooms</a:t>
            </a:r>
          </a:p>
          <a:p>
            <a:pPr marL="742950" lvl="1" indent="-285750" algn="l">
              <a:spcBef>
                <a:spcPts val="600"/>
              </a:spcBef>
              <a:spcAft>
                <a:spcPts val="600"/>
              </a:spcAft>
              <a:buFont typeface="Arial" panose="020B0604020202020204" pitchFamily="34" charset="0"/>
              <a:buChar char="•"/>
            </a:pPr>
            <a:r>
              <a:rPr lang="en-US" sz="1900" dirty="0">
                <a:solidFill>
                  <a:schemeClr val="accent1">
                    <a:lumMod val="50000"/>
                  </a:schemeClr>
                </a:solidFill>
              </a:rPr>
              <a:t>Not required in bathrooms, unfinished basements, garages and outdoors.</a:t>
            </a:r>
          </a:p>
          <a:p>
            <a:pPr marL="742950" lvl="1" indent="-285750" algn="l">
              <a:spcBef>
                <a:spcPts val="600"/>
              </a:spcBef>
              <a:spcAft>
                <a:spcPts val="600"/>
              </a:spcAft>
              <a:buFont typeface="Arial" panose="020B0604020202020204" pitchFamily="34" charset="0"/>
              <a:buChar char="•"/>
            </a:pPr>
            <a:r>
              <a:rPr lang="en-US" sz="1900" dirty="0">
                <a:solidFill>
                  <a:schemeClr val="accent1">
                    <a:lumMod val="50000"/>
                  </a:schemeClr>
                </a:solidFill>
              </a:rPr>
              <a:t>Existing facilities where branch-circuit </a:t>
            </a:r>
            <a:br>
              <a:rPr lang="en-US" sz="1900" dirty="0">
                <a:solidFill>
                  <a:schemeClr val="accent1">
                    <a:lumMod val="50000"/>
                  </a:schemeClr>
                </a:solidFill>
              </a:rPr>
            </a:br>
            <a:r>
              <a:rPr lang="en-US" sz="1900" dirty="0">
                <a:solidFill>
                  <a:schemeClr val="accent1">
                    <a:lumMod val="50000"/>
                  </a:schemeClr>
                </a:solidFill>
              </a:rPr>
              <a:t>wiring is modified, replaced, or extended </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95037" y="470411"/>
            <a:ext cx="1086758" cy="2379292"/>
          </a:xfrm>
          <a:prstGeom prst="rect">
            <a:avLst/>
          </a:prstGeom>
        </p:spPr>
      </p:pic>
      <p:sp>
        <p:nvSpPr>
          <p:cNvPr id="7" name="TextBox 6"/>
          <p:cNvSpPr txBox="1"/>
          <p:nvPr/>
        </p:nvSpPr>
        <p:spPr>
          <a:xfrm>
            <a:off x="7636996" y="2813905"/>
            <a:ext cx="1548366" cy="230832"/>
          </a:xfrm>
          <a:prstGeom prst="rect">
            <a:avLst/>
          </a:prstGeom>
          <a:noFill/>
        </p:spPr>
        <p:txBody>
          <a:bodyPr wrap="square" rtlCol="0">
            <a:spAutoFit/>
          </a:bodyPr>
          <a:lstStyle/>
          <a:p>
            <a:r>
              <a:rPr lang="en-US" sz="900" dirty="0">
                <a:latin typeface="+mn-lt"/>
              </a:rPr>
              <a:t>Source: www.cpsc.gov</a:t>
            </a:r>
          </a:p>
        </p:txBody>
      </p:sp>
      <p:grpSp>
        <p:nvGrpSpPr>
          <p:cNvPr id="8" name="Group 15"/>
          <p:cNvGrpSpPr>
            <a:grpSpLocks/>
          </p:cNvGrpSpPr>
          <p:nvPr/>
        </p:nvGrpSpPr>
        <p:grpSpPr bwMode="auto">
          <a:xfrm>
            <a:off x="6690648" y="3277355"/>
            <a:ext cx="2190750" cy="1509327"/>
            <a:chOff x="3684" y="2913"/>
            <a:chExt cx="1854" cy="1057"/>
          </a:xfrm>
        </p:grpSpPr>
        <p:sp>
          <p:nvSpPr>
            <p:cNvPr id="9" name="Line 7"/>
            <p:cNvSpPr>
              <a:spLocks noChangeShapeType="1"/>
            </p:cNvSpPr>
            <p:nvPr/>
          </p:nvSpPr>
          <p:spPr bwMode="auto">
            <a:xfrm flipH="1">
              <a:off x="4992" y="3168"/>
              <a:ext cx="54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flipH="1">
              <a:off x="4362" y="3168"/>
              <a:ext cx="54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AutoShape 9"/>
            <p:cNvSpPr>
              <a:spLocks noChangeArrowheads="1"/>
            </p:cNvSpPr>
            <p:nvPr/>
          </p:nvSpPr>
          <p:spPr bwMode="auto">
            <a:xfrm>
              <a:off x="4860" y="3054"/>
              <a:ext cx="204" cy="20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12" name="Rectangle 10"/>
            <p:cNvSpPr>
              <a:spLocks noChangeArrowheads="1"/>
            </p:cNvSpPr>
            <p:nvPr/>
          </p:nvSpPr>
          <p:spPr bwMode="auto">
            <a:xfrm>
              <a:off x="3684" y="3438"/>
              <a:ext cx="1854" cy="27"/>
            </a:xfrm>
            <a:prstGeom prst="rect">
              <a:avLst/>
            </a:prstGeom>
            <a:solidFill>
              <a:schemeClr val="bg1"/>
            </a:solidFill>
            <a:ln w="6350">
              <a:solidFill>
                <a:schemeClr val="tx1"/>
              </a:solidFill>
              <a:miter lim="800000"/>
              <a:headEnd/>
              <a:tailEnd/>
            </a:ln>
          </p:spPr>
          <p:txBody>
            <a:bodyPr wrap="none" anchor="ctr"/>
            <a:lstStyle/>
            <a:p>
              <a:endParaRPr lang="en-US"/>
            </a:p>
          </p:txBody>
        </p:sp>
        <p:sp>
          <p:nvSpPr>
            <p:cNvPr id="13" name="Line 11"/>
            <p:cNvSpPr>
              <a:spLocks noChangeShapeType="1"/>
            </p:cNvSpPr>
            <p:nvPr/>
          </p:nvSpPr>
          <p:spPr bwMode="auto">
            <a:xfrm rot="17840501" flipH="1">
              <a:off x="3744" y="3540"/>
              <a:ext cx="858" cy="1"/>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AutoShape 12"/>
            <p:cNvSpPr>
              <a:spLocks noChangeArrowheads="1"/>
            </p:cNvSpPr>
            <p:nvPr/>
          </p:nvSpPr>
          <p:spPr bwMode="auto">
            <a:xfrm>
              <a:off x="4110" y="3366"/>
              <a:ext cx="204" cy="20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15" name="Text Box 13"/>
            <p:cNvSpPr txBox="1">
              <a:spLocks noChangeArrowheads="1"/>
            </p:cNvSpPr>
            <p:nvPr/>
          </p:nvSpPr>
          <p:spPr bwMode="auto">
            <a:xfrm>
              <a:off x="4688" y="2913"/>
              <a:ext cx="6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latin typeface="Arial" charset="0"/>
                </a:rPr>
                <a:t>Series Fault</a:t>
              </a:r>
            </a:p>
          </p:txBody>
        </p:sp>
        <p:sp>
          <p:nvSpPr>
            <p:cNvPr id="16" name="Text Box 14"/>
            <p:cNvSpPr txBox="1">
              <a:spLocks noChangeArrowheads="1"/>
            </p:cNvSpPr>
            <p:nvPr/>
          </p:nvSpPr>
          <p:spPr bwMode="auto">
            <a:xfrm>
              <a:off x="4220" y="3549"/>
              <a:ext cx="6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latin typeface="Arial" charset="0"/>
                </a:rPr>
                <a:t>Parallel Fault</a:t>
              </a:r>
            </a:p>
          </p:txBody>
        </p:sp>
      </p:grpSp>
      <p:pic>
        <p:nvPicPr>
          <p:cNvPr id="17" name="Picture 16">
            <a:extLst>
              <a:ext uri="{FF2B5EF4-FFF2-40B4-BE49-F238E27FC236}">
                <a16:creationId xmlns:a16="http://schemas.microsoft.com/office/drawing/2014/main" id="{B7B22ECA-9F69-4B65-9518-B98BAF730EA8}"/>
              </a:ext>
            </a:extLst>
          </p:cNvPr>
          <p:cNvPicPr>
            <a:picLocks noChangeAspect="1"/>
          </p:cNvPicPr>
          <p:nvPr/>
        </p:nvPicPr>
        <p:blipFill>
          <a:blip r:embed="rId4"/>
          <a:stretch>
            <a:fillRect/>
          </a:stretch>
        </p:blipFill>
        <p:spPr>
          <a:xfrm>
            <a:off x="0" y="21475"/>
            <a:ext cx="4141876" cy="641540"/>
          </a:xfrm>
          <a:prstGeom prst="rect">
            <a:avLst/>
          </a:prstGeom>
        </p:spPr>
      </p:pic>
    </p:spTree>
    <p:extLst>
      <p:ext uri="{BB962C8B-B14F-4D97-AF65-F5344CB8AC3E}">
        <p14:creationId xmlns:p14="http://schemas.microsoft.com/office/powerpoint/2010/main" val="3951698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943" y="776129"/>
            <a:ext cx="6623047" cy="452472"/>
          </a:xfrm>
        </p:spPr>
        <p:txBody>
          <a:bodyPr/>
          <a:lstStyle/>
          <a:p>
            <a:r>
              <a:rPr lang="en-US" sz="2800" dirty="0"/>
              <a:t>Poll Question</a:t>
            </a:r>
          </a:p>
        </p:txBody>
      </p:sp>
      <p:sp>
        <p:nvSpPr>
          <p:cNvPr id="3" name="Content Placeholder 2"/>
          <p:cNvSpPr>
            <a:spLocks noGrp="1"/>
          </p:cNvSpPr>
          <p:nvPr>
            <p:ph type="subTitle" idx="1"/>
          </p:nvPr>
        </p:nvSpPr>
        <p:spPr>
          <a:xfrm rot="1089">
            <a:off x="740294" y="1443595"/>
            <a:ext cx="6623003" cy="2214030"/>
          </a:xfrm>
        </p:spPr>
        <p:txBody>
          <a:bodyPr>
            <a:normAutofit/>
          </a:bodyPr>
          <a:lstStyle/>
          <a:p>
            <a:pPr marL="0" indent="0">
              <a:spcAft>
                <a:spcPts val="600"/>
              </a:spcAft>
              <a:buNone/>
            </a:pPr>
            <a:r>
              <a:rPr lang="en-US" sz="2000" b="1" cap="none" spc="0" dirty="0"/>
              <a:t>One of these things is not like the others:</a:t>
            </a:r>
          </a:p>
          <a:p>
            <a:pPr marL="800100" lvl="1" indent="-342900" algn="l">
              <a:spcAft>
                <a:spcPts val="600"/>
              </a:spcAft>
              <a:buFont typeface="+mj-lt"/>
              <a:buAutoNum type="alphaLcParenR"/>
            </a:pPr>
            <a:r>
              <a:rPr lang="en-US" sz="2000" dirty="0">
                <a:solidFill>
                  <a:schemeClr val="accent1">
                    <a:lumMod val="50000"/>
                  </a:schemeClr>
                </a:solidFill>
              </a:rPr>
              <a:t>AFCI</a:t>
            </a:r>
          </a:p>
          <a:p>
            <a:pPr marL="800100" lvl="1" indent="-342900" algn="l">
              <a:spcAft>
                <a:spcPts val="600"/>
              </a:spcAft>
              <a:buFont typeface="+mj-lt"/>
              <a:buAutoNum type="alphaLcParenR"/>
            </a:pPr>
            <a:r>
              <a:rPr lang="en-US" sz="2000" dirty="0">
                <a:solidFill>
                  <a:schemeClr val="accent1">
                    <a:lumMod val="50000"/>
                  </a:schemeClr>
                </a:solidFill>
              </a:rPr>
              <a:t>GFCI</a:t>
            </a:r>
          </a:p>
          <a:p>
            <a:pPr marL="800100" lvl="1" indent="-342900" algn="l">
              <a:spcAft>
                <a:spcPts val="600"/>
              </a:spcAft>
              <a:buFont typeface="+mj-lt"/>
              <a:buAutoNum type="alphaLcParenR"/>
            </a:pPr>
            <a:r>
              <a:rPr lang="en-US" sz="2000" dirty="0">
                <a:solidFill>
                  <a:schemeClr val="accent1">
                    <a:lumMod val="50000"/>
                  </a:schemeClr>
                </a:solidFill>
              </a:rPr>
              <a:t>Circuit breaker</a:t>
            </a:r>
          </a:p>
        </p:txBody>
      </p:sp>
      <p:pic>
        <p:nvPicPr>
          <p:cNvPr id="4" name="Picture 3"/>
          <p:cNvPicPr>
            <a:picLocks noChangeAspect="1"/>
          </p:cNvPicPr>
          <p:nvPr/>
        </p:nvPicPr>
        <p:blipFill>
          <a:blip r:embed="rId3"/>
          <a:stretch>
            <a:fillRect/>
          </a:stretch>
        </p:blipFill>
        <p:spPr>
          <a:xfrm>
            <a:off x="6175116" y="1848946"/>
            <a:ext cx="2375747" cy="3343943"/>
          </a:xfrm>
          <a:prstGeom prst="rect">
            <a:avLst/>
          </a:prstGeom>
        </p:spPr>
      </p:pic>
      <p:pic>
        <p:nvPicPr>
          <p:cNvPr id="5" name="Picture 4">
            <a:extLst>
              <a:ext uri="{FF2B5EF4-FFF2-40B4-BE49-F238E27FC236}">
                <a16:creationId xmlns:a16="http://schemas.microsoft.com/office/drawing/2014/main" id="{9C2B2C52-25F3-42D9-9575-4D3D287A4EB0}"/>
              </a:ext>
            </a:extLst>
          </p:cNvPr>
          <p:cNvPicPr>
            <a:picLocks noChangeAspect="1"/>
          </p:cNvPicPr>
          <p:nvPr/>
        </p:nvPicPr>
        <p:blipFill>
          <a:blip r:embed="rId4"/>
          <a:stretch>
            <a:fillRect/>
          </a:stretch>
        </p:blipFill>
        <p:spPr>
          <a:xfrm>
            <a:off x="0" y="24394"/>
            <a:ext cx="4141876" cy="641540"/>
          </a:xfrm>
          <a:prstGeom prst="rect">
            <a:avLst/>
          </a:prstGeom>
        </p:spPr>
      </p:pic>
    </p:spTree>
    <p:extLst>
      <p:ext uri="{BB962C8B-B14F-4D97-AF65-F5344CB8AC3E}">
        <p14:creationId xmlns:p14="http://schemas.microsoft.com/office/powerpoint/2010/main" val="1944514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ctrTitle"/>
          </p:nvPr>
        </p:nvSpPr>
        <p:spPr>
          <a:xfrm>
            <a:off x="706076" y="727618"/>
            <a:ext cx="6623047" cy="452472"/>
          </a:xfrm>
        </p:spPr>
        <p:txBody>
          <a:bodyPr/>
          <a:lstStyle/>
          <a:p>
            <a:pPr eaLnBrk="1" hangingPunct="1"/>
            <a:r>
              <a:rPr lang="en-US" sz="2800" dirty="0"/>
              <a:t>Safety Ideas</a:t>
            </a:r>
          </a:p>
        </p:txBody>
      </p:sp>
      <p:sp>
        <p:nvSpPr>
          <p:cNvPr id="2" name="Content Placeholder 1"/>
          <p:cNvSpPr>
            <a:spLocks noGrp="1"/>
          </p:cNvSpPr>
          <p:nvPr>
            <p:ph type="subTitle" idx="1"/>
          </p:nvPr>
        </p:nvSpPr>
        <p:spPr>
          <a:xfrm rot="1089">
            <a:off x="705660" y="1365171"/>
            <a:ext cx="6623003" cy="2903096"/>
          </a:xfrm>
        </p:spPr>
        <p:txBody>
          <a:bodyPr>
            <a:normAutofit fontScale="70000" lnSpcReduction="20000"/>
          </a:bodyPr>
          <a:lstStyle/>
          <a:p>
            <a:pPr marL="0" indent="0">
              <a:buNone/>
            </a:pPr>
            <a:r>
              <a:rPr lang="en-US" sz="2400" b="1" dirty="0"/>
              <a:t>ANSI Z10-2012 </a:t>
            </a:r>
          </a:p>
          <a:p>
            <a:r>
              <a:rPr lang="en-US" sz="2400" cap="none" spc="0" dirty="0"/>
              <a:t>Occupational Health and Safety Management Systems</a:t>
            </a:r>
          </a:p>
          <a:p>
            <a:pPr marL="800100" lvl="1" indent="-342900" algn="l">
              <a:buFont typeface="Arial" panose="020B0604020202020204" pitchFamily="34" charset="0"/>
              <a:buChar char="•"/>
            </a:pPr>
            <a:r>
              <a:rPr lang="en-US" sz="2000" dirty="0">
                <a:solidFill>
                  <a:schemeClr val="accent1">
                    <a:lumMod val="50000"/>
                  </a:schemeClr>
                </a:solidFill>
              </a:rPr>
              <a:t>Hazard Control Methods</a:t>
            </a:r>
            <a:br>
              <a:rPr lang="en-US" dirty="0"/>
            </a:br>
            <a:endParaRPr lang="en-US" dirty="0"/>
          </a:p>
          <a:p>
            <a:pPr marL="1600200" lvl="6" indent="0" algn="l">
              <a:spcAft>
                <a:spcPts val="600"/>
              </a:spcAft>
              <a:buNone/>
            </a:pPr>
            <a:r>
              <a:rPr lang="en-US" sz="2000" dirty="0">
                <a:solidFill>
                  <a:schemeClr val="accent1">
                    <a:lumMod val="50000"/>
                  </a:schemeClr>
                </a:solidFill>
              </a:rPr>
              <a:t>Elimination</a:t>
            </a:r>
          </a:p>
          <a:p>
            <a:pPr marL="1600200" lvl="6" indent="0" algn="l">
              <a:spcAft>
                <a:spcPts val="600"/>
              </a:spcAft>
              <a:buNone/>
            </a:pPr>
            <a:r>
              <a:rPr lang="en-US" sz="2000" dirty="0">
                <a:solidFill>
                  <a:schemeClr val="accent1">
                    <a:lumMod val="50000"/>
                  </a:schemeClr>
                </a:solidFill>
              </a:rPr>
              <a:t>Substitution </a:t>
            </a:r>
          </a:p>
          <a:p>
            <a:pPr marL="1600200" lvl="6" indent="0" algn="l">
              <a:spcAft>
                <a:spcPts val="600"/>
              </a:spcAft>
              <a:buNone/>
            </a:pPr>
            <a:r>
              <a:rPr lang="en-US" sz="2000" dirty="0">
                <a:solidFill>
                  <a:schemeClr val="accent1">
                    <a:lumMod val="50000"/>
                  </a:schemeClr>
                </a:solidFill>
              </a:rPr>
              <a:t>Engineering Controls</a:t>
            </a:r>
          </a:p>
          <a:p>
            <a:pPr marL="1600200" lvl="6" indent="0" algn="l">
              <a:spcAft>
                <a:spcPts val="600"/>
              </a:spcAft>
              <a:buNone/>
            </a:pPr>
            <a:r>
              <a:rPr lang="en-US" sz="2000" dirty="0">
                <a:solidFill>
                  <a:schemeClr val="accent1">
                    <a:lumMod val="50000"/>
                  </a:schemeClr>
                </a:solidFill>
              </a:rPr>
              <a:t>Warnings </a:t>
            </a:r>
          </a:p>
          <a:p>
            <a:pPr marL="1600200" lvl="6" indent="0" algn="l">
              <a:spcAft>
                <a:spcPts val="600"/>
              </a:spcAft>
              <a:buNone/>
            </a:pPr>
            <a:r>
              <a:rPr lang="en-US" sz="2000" dirty="0">
                <a:solidFill>
                  <a:schemeClr val="accent1">
                    <a:lumMod val="50000"/>
                  </a:schemeClr>
                </a:solidFill>
              </a:rPr>
              <a:t>Administrative Controls</a:t>
            </a:r>
          </a:p>
          <a:p>
            <a:pPr marL="1600200" lvl="6" indent="0" algn="l">
              <a:buNone/>
            </a:pPr>
            <a:r>
              <a:rPr lang="en-US" sz="2000" dirty="0">
                <a:solidFill>
                  <a:schemeClr val="accent1">
                    <a:lumMod val="50000"/>
                  </a:schemeClr>
                </a:solidFill>
              </a:rPr>
              <a:t>Personal Protective Equipment</a:t>
            </a:r>
          </a:p>
        </p:txBody>
      </p:sp>
      <p:grpSp>
        <p:nvGrpSpPr>
          <p:cNvPr id="11" name="Group 10"/>
          <p:cNvGrpSpPr/>
          <p:nvPr/>
        </p:nvGrpSpPr>
        <p:grpSpPr>
          <a:xfrm>
            <a:off x="5673993" y="2117969"/>
            <a:ext cx="468923" cy="1946031"/>
            <a:chOff x="6119458" y="3305868"/>
            <a:chExt cx="468923" cy="1946031"/>
          </a:xfrm>
        </p:grpSpPr>
        <p:sp>
          <p:nvSpPr>
            <p:cNvPr id="6" name="Up Arrow 5"/>
            <p:cNvSpPr/>
            <p:nvPr/>
          </p:nvSpPr>
          <p:spPr>
            <a:xfrm>
              <a:off x="6119458" y="3305868"/>
              <a:ext cx="468923" cy="1946031"/>
            </a:xfrm>
            <a:prstGeom prst="upArrow">
              <a:avLst/>
            </a:prstGeom>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5431703" y="4127139"/>
              <a:ext cx="1844431" cy="276999"/>
            </a:xfrm>
            <a:prstGeom prst="rect">
              <a:avLst/>
            </a:prstGeom>
            <a:noFill/>
          </p:spPr>
          <p:txBody>
            <a:bodyPr wrap="square" rtlCol="0">
              <a:spAutoFit/>
            </a:bodyPr>
            <a:lstStyle/>
            <a:p>
              <a:r>
                <a:rPr lang="en-US" sz="1200" dirty="0">
                  <a:solidFill>
                    <a:schemeClr val="bg1"/>
                  </a:solidFill>
                  <a:latin typeface="+mn-lt"/>
                </a:rPr>
                <a:t>Control  Effectiveness</a:t>
              </a:r>
            </a:p>
          </p:txBody>
        </p:sp>
      </p:grpSp>
      <p:grpSp>
        <p:nvGrpSpPr>
          <p:cNvPr id="10" name="Group 9"/>
          <p:cNvGrpSpPr/>
          <p:nvPr/>
        </p:nvGrpSpPr>
        <p:grpSpPr>
          <a:xfrm>
            <a:off x="976775" y="3326638"/>
            <a:ext cx="1188352" cy="737362"/>
            <a:chOff x="859279" y="4341448"/>
            <a:chExt cx="1188352" cy="737362"/>
          </a:xfrm>
        </p:grpSpPr>
        <p:sp>
          <p:nvSpPr>
            <p:cNvPr id="8" name="Left Brace 7"/>
            <p:cNvSpPr/>
            <p:nvPr/>
          </p:nvSpPr>
          <p:spPr>
            <a:xfrm>
              <a:off x="1774092" y="4341448"/>
              <a:ext cx="273539" cy="737362"/>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59279" y="4672112"/>
              <a:ext cx="876778" cy="307777"/>
            </a:xfrm>
            <a:prstGeom prst="rect">
              <a:avLst/>
            </a:prstGeom>
            <a:noFill/>
          </p:spPr>
          <p:txBody>
            <a:bodyPr wrap="none" rtlCol="0">
              <a:spAutoFit/>
            </a:bodyPr>
            <a:lstStyle/>
            <a:p>
              <a:r>
                <a:rPr lang="en-US" sz="1400" dirty="0">
                  <a:solidFill>
                    <a:srgbClr val="FF0000"/>
                  </a:solidFill>
                  <a:latin typeface="+mn-lt"/>
                </a:rPr>
                <a:t>NFPA 70E</a:t>
              </a:r>
            </a:p>
          </p:txBody>
        </p:sp>
      </p:grpSp>
      <p:pic>
        <p:nvPicPr>
          <p:cNvPr id="12" name="Picture 11">
            <a:extLst>
              <a:ext uri="{FF2B5EF4-FFF2-40B4-BE49-F238E27FC236}">
                <a16:creationId xmlns:a16="http://schemas.microsoft.com/office/drawing/2014/main" id="{160C0521-7D06-43B4-B910-AF8F67379AB6}"/>
              </a:ext>
            </a:extLst>
          </p:cNvPr>
          <p:cNvPicPr>
            <a:picLocks noChangeAspect="1"/>
          </p:cNvPicPr>
          <p:nvPr/>
        </p:nvPicPr>
        <p:blipFill>
          <a:blip r:embed="rId3"/>
          <a:stretch>
            <a:fillRect/>
          </a:stretch>
        </p:blipFill>
        <p:spPr>
          <a:xfrm>
            <a:off x="0" y="37235"/>
            <a:ext cx="4141876" cy="641540"/>
          </a:xfrm>
          <a:prstGeom prst="rect">
            <a:avLst/>
          </a:prstGeom>
        </p:spPr>
      </p:pic>
    </p:spTree>
    <p:extLst>
      <p:ext uri="{BB962C8B-B14F-4D97-AF65-F5344CB8AC3E}">
        <p14:creationId xmlns:p14="http://schemas.microsoft.com/office/powerpoint/2010/main" val="805815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728654" y="740695"/>
            <a:ext cx="6623047" cy="463761"/>
          </a:xfrm>
        </p:spPr>
        <p:txBody>
          <a:bodyPr/>
          <a:lstStyle/>
          <a:p>
            <a:pPr eaLnBrk="1" hangingPunct="1"/>
            <a:r>
              <a:rPr lang="en-US" sz="2800" dirty="0"/>
              <a:t>Safety Ideas</a:t>
            </a:r>
          </a:p>
        </p:txBody>
      </p:sp>
      <p:sp>
        <p:nvSpPr>
          <p:cNvPr id="2" name="Content Placeholder 1"/>
          <p:cNvSpPr>
            <a:spLocks noGrp="1"/>
          </p:cNvSpPr>
          <p:nvPr>
            <p:ph type="subTitle" idx="1"/>
          </p:nvPr>
        </p:nvSpPr>
        <p:spPr>
          <a:xfrm rot="1089">
            <a:off x="729069" y="1462071"/>
            <a:ext cx="6623003" cy="3798558"/>
          </a:xfrm>
        </p:spPr>
        <p:txBody>
          <a:bodyPr>
            <a:normAutofit fontScale="70000" lnSpcReduction="20000"/>
          </a:bodyPr>
          <a:lstStyle/>
          <a:p>
            <a:pPr marL="0" indent="0">
              <a:lnSpc>
                <a:spcPct val="110000"/>
              </a:lnSpc>
              <a:buNone/>
            </a:pPr>
            <a:r>
              <a:rPr lang="en-US" sz="3200" b="1" dirty="0">
                <a:solidFill>
                  <a:schemeClr val="accent1">
                    <a:lumMod val="50000"/>
                  </a:schemeClr>
                </a:solidFill>
              </a:rPr>
              <a:t>ANSI Z10-2012 </a:t>
            </a:r>
            <a:r>
              <a:rPr lang="en-US" sz="3200" b="1" cap="none" spc="0" dirty="0"/>
              <a:t>Hazard Control Methods</a:t>
            </a:r>
          </a:p>
          <a:p>
            <a:pPr>
              <a:lnSpc>
                <a:spcPct val="110000"/>
              </a:lnSpc>
            </a:pPr>
            <a:r>
              <a:rPr lang="en-US" sz="2600" cap="none" spc="0" dirty="0"/>
              <a:t>Warnings </a:t>
            </a:r>
          </a:p>
          <a:p>
            <a:pPr marL="800100" lvl="1" indent="-342900" algn="l">
              <a:lnSpc>
                <a:spcPct val="110000"/>
              </a:lnSpc>
              <a:spcAft>
                <a:spcPts val="600"/>
              </a:spcAft>
              <a:buFont typeface="Arial" panose="020B0604020202020204" pitchFamily="34" charset="0"/>
              <a:buChar char="•"/>
            </a:pPr>
            <a:r>
              <a:rPr lang="en-US" sz="2300" dirty="0">
                <a:solidFill>
                  <a:schemeClr val="accent1">
                    <a:lumMod val="50000"/>
                  </a:schemeClr>
                </a:solidFill>
              </a:rPr>
              <a:t>Visible/audible signs, barriers, labels</a:t>
            </a:r>
          </a:p>
          <a:p>
            <a:pPr>
              <a:lnSpc>
                <a:spcPct val="110000"/>
              </a:lnSpc>
            </a:pPr>
            <a:r>
              <a:rPr lang="en-US" sz="2600" cap="none" spc="0" dirty="0"/>
              <a:t>Administrative controls</a:t>
            </a:r>
          </a:p>
          <a:p>
            <a:pPr marL="800100" lvl="1" indent="-342900" algn="l">
              <a:lnSpc>
                <a:spcPct val="110000"/>
              </a:lnSpc>
              <a:buFont typeface="Arial" panose="020B0604020202020204" pitchFamily="34" charset="0"/>
              <a:buChar char="•"/>
            </a:pPr>
            <a:r>
              <a:rPr lang="en-US" sz="2300" dirty="0">
                <a:solidFill>
                  <a:schemeClr val="accent1">
                    <a:lumMod val="50000"/>
                  </a:schemeClr>
                </a:solidFill>
              </a:rPr>
              <a:t>Hazard assessments</a:t>
            </a:r>
          </a:p>
          <a:p>
            <a:pPr marL="800100" lvl="1" indent="-342900" algn="l">
              <a:lnSpc>
                <a:spcPct val="110000"/>
              </a:lnSpc>
              <a:buFont typeface="Arial" panose="020B0604020202020204" pitchFamily="34" charset="0"/>
              <a:buChar char="•"/>
            </a:pPr>
            <a:r>
              <a:rPr lang="en-US" sz="2300" dirty="0">
                <a:solidFill>
                  <a:schemeClr val="accent1">
                    <a:lumMod val="50000"/>
                  </a:schemeClr>
                </a:solidFill>
              </a:rPr>
              <a:t>Lockout/</a:t>
            </a:r>
            <a:r>
              <a:rPr lang="en-US" sz="2300" dirty="0" err="1">
                <a:solidFill>
                  <a:schemeClr val="accent1">
                    <a:lumMod val="50000"/>
                  </a:schemeClr>
                </a:solidFill>
              </a:rPr>
              <a:t>tagout</a:t>
            </a:r>
            <a:endParaRPr lang="en-US" sz="2300" dirty="0">
              <a:solidFill>
                <a:schemeClr val="accent1">
                  <a:lumMod val="50000"/>
                </a:schemeClr>
              </a:solidFill>
            </a:endParaRPr>
          </a:p>
          <a:p>
            <a:pPr marL="800100" lvl="1" indent="-342900" algn="l">
              <a:lnSpc>
                <a:spcPct val="110000"/>
              </a:lnSpc>
              <a:buFont typeface="Arial" panose="020B0604020202020204" pitchFamily="34" charset="0"/>
              <a:buChar char="•"/>
            </a:pPr>
            <a:r>
              <a:rPr lang="en-US" sz="2300" dirty="0">
                <a:solidFill>
                  <a:schemeClr val="accent1">
                    <a:lumMod val="50000"/>
                  </a:schemeClr>
                </a:solidFill>
              </a:rPr>
              <a:t>Audits</a:t>
            </a:r>
          </a:p>
          <a:p>
            <a:pPr marL="800100" lvl="1" indent="-342900" algn="l">
              <a:lnSpc>
                <a:spcPct val="110000"/>
              </a:lnSpc>
              <a:spcAft>
                <a:spcPts val="600"/>
              </a:spcAft>
              <a:buFont typeface="Arial" panose="020B0604020202020204" pitchFamily="34" charset="0"/>
              <a:buChar char="•"/>
            </a:pPr>
            <a:r>
              <a:rPr lang="en-US" sz="2300" dirty="0">
                <a:solidFill>
                  <a:schemeClr val="accent1">
                    <a:lumMod val="50000"/>
                  </a:schemeClr>
                </a:solidFill>
              </a:rPr>
              <a:t>Equipment maintenance</a:t>
            </a:r>
          </a:p>
          <a:p>
            <a:pPr>
              <a:lnSpc>
                <a:spcPct val="110000"/>
              </a:lnSpc>
            </a:pPr>
            <a:r>
              <a:rPr lang="en-US" sz="2600" cap="none" spc="0" dirty="0"/>
              <a:t>Personal protective equipment</a:t>
            </a:r>
          </a:p>
          <a:p>
            <a:pPr marL="914400" lvl="1" indent="-457200" algn="l">
              <a:lnSpc>
                <a:spcPct val="110000"/>
              </a:lnSpc>
              <a:buFont typeface="Arial" panose="020B0604020202020204" pitchFamily="34" charset="0"/>
              <a:buChar char="•"/>
            </a:pPr>
            <a:r>
              <a:rPr lang="en-US" sz="2300" dirty="0">
                <a:solidFill>
                  <a:schemeClr val="accent1">
                    <a:lumMod val="50000"/>
                  </a:schemeClr>
                </a:solidFill>
              </a:rPr>
              <a:t>Available</a:t>
            </a:r>
          </a:p>
          <a:p>
            <a:pPr marL="914400" lvl="1" indent="-457200" algn="l">
              <a:lnSpc>
                <a:spcPct val="110000"/>
              </a:lnSpc>
              <a:buFont typeface="Arial" panose="020B0604020202020204" pitchFamily="34" charset="0"/>
              <a:buChar char="•"/>
            </a:pPr>
            <a:r>
              <a:rPr lang="en-US" sz="2300" dirty="0">
                <a:solidFill>
                  <a:schemeClr val="accent1">
                    <a:lumMod val="50000"/>
                  </a:schemeClr>
                </a:solidFill>
              </a:rPr>
              <a:t>Effective</a:t>
            </a:r>
          </a:p>
          <a:p>
            <a:pPr marL="914400" lvl="1" indent="-457200" algn="l">
              <a:lnSpc>
                <a:spcPct val="110000"/>
              </a:lnSpc>
              <a:buFont typeface="Arial" panose="020B0604020202020204" pitchFamily="34" charset="0"/>
              <a:buChar char="•"/>
            </a:pPr>
            <a:r>
              <a:rPr lang="en-US" sz="2300" dirty="0">
                <a:solidFill>
                  <a:schemeClr val="accent1">
                    <a:lumMod val="50000"/>
                  </a:schemeClr>
                </a:solidFill>
              </a:rPr>
              <a:t>Easy-to-use</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0948" y="1596322"/>
            <a:ext cx="2758564" cy="3573989"/>
          </a:xfrm>
          <a:prstGeom prst="rect">
            <a:avLst/>
          </a:prstGeom>
        </p:spPr>
      </p:pic>
      <p:pic>
        <p:nvPicPr>
          <p:cNvPr id="5" name="Picture 4">
            <a:extLst>
              <a:ext uri="{FF2B5EF4-FFF2-40B4-BE49-F238E27FC236}">
                <a16:creationId xmlns:a16="http://schemas.microsoft.com/office/drawing/2014/main" id="{633BADE5-5022-4D68-B513-65FC740CFFE8}"/>
              </a:ext>
            </a:extLst>
          </p:cNvPr>
          <p:cNvPicPr>
            <a:picLocks noChangeAspect="1"/>
          </p:cNvPicPr>
          <p:nvPr/>
        </p:nvPicPr>
        <p:blipFill>
          <a:blip r:embed="rId3"/>
          <a:stretch>
            <a:fillRect/>
          </a:stretch>
        </p:blipFill>
        <p:spPr>
          <a:xfrm>
            <a:off x="0" y="39634"/>
            <a:ext cx="4141876" cy="641540"/>
          </a:xfrm>
          <a:prstGeom prst="rect">
            <a:avLst/>
          </a:prstGeom>
        </p:spPr>
      </p:pic>
    </p:spTree>
    <p:extLst>
      <p:ext uri="{BB962C8B-B14F-4D97-AF65-F5344CB8AC3E}">
        <p14:creationId xmlns:p14="http://schemas.microsoft.com/office/powerpoint/2010/main" val="19434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860874" y="685104"/>
            <a:ext cx="6623047" cy="508917"/>
          </a:xfrm>
        </p:spPr>
        <p:txBody>
          <a:bodyPr/>
          <a:lstStyle/>
          <a:p>
            <a:pPr eaLnBrk="1" hangingPunct="1"/>
            <a:r>
              <a:rPr lang="en-US" sz="2800" dirty="0"/>
              <a:t>Safety Ideas</a:t>
            </a:r>
          </a:p>
        </p:txBody>
      </p:sp>
      <p:sp>
        <p:nvSpPr>
          <p:cNvPr id="2" name="Content Placeholder 1"/>
          <p:cNvSpPr>
            <a:spLocks noGrp="1"/>
          </p:cNvSpPr>
          <p:nvPr>
            <p:ph type="subTitle" idx="1"/>
          </p:nvPr>
        </p:nvSpPr>
        <p:spPr>
          <a:xfrm rot="1089">
            <a:off x="860296" y="1467857"/>
            <a:ext cx="6623003" cy="3922284"/>
          </a:xfrm>
        </p:spPr>
        <p:txBody>
          <a:bodyPr>
            <a:normAutofit/>
          </a:bodyPr>
          <a:lstStyle/>
          <a:p>
            <a:pPr marL="0" indent="0">
              <a:spcAft>
                <a:spcPts val="600"/>
              </a:spcAft>
              <a:buNone/>
            </a:pPr>
            <a:r>
              <a:rPr lang="en-US" sz="2000" b="1" cap="none" spc="0" dirty="0"/>
              <a:t>ANSI Z10-2012 Hazard Control Methods</a:t>
            </a:r>
          </a:p>
          <a:p>
            <a:pPr>
              <a:spcAft>
                <a:spcPts val="600"/>
              </a:spcAft>
            </a:pPr>
            <a:r>
              <a:rPr lang="en-US" sz="1800" cap="none" spc="0" dirty="0">
                <a:solidFill>
                  <a:srgbClr val="0066FF"/>
                </a:solidFill>
              </a:rPr>
              <a:t>Elimination </a:t>
            </a:r>
            <a:r>
              <a:rPr lang="en-US" sz="1800" cap="none" spc="0" dirty="0"/>
              <a:t>(during design)</a:t>
            </a:r>
          </a:p>
          <a:p>
            <a:pPr marL="800100" lvl="1" indent="-342900" algn="l">
              <a:spcAft>
                <a:spcPts val="600"/>
              </a:spcAft>
              <a:buFont typeface="Arial" panose="020B0604020202020204" pitchFamily="34" charset="0"/>
              <a:buChar char="•"/>
            </a:pPr>
            <a:r>
              <a:rPr lang="en-US" sz="1600" dirty="0">
                <a:solidFill>
                  <a:schemeClr val="accent1">
                    <a:lumMod val="50000"/>
                  </a:schemeClr>
                </a:solidFill>
              </a:rPr>
              <a:t>Move break area from switchgear room</a:t>
            </a:r>
          </a:p>
          <a:p>
            <a:pPr>
              <a:spcAft>
                <a:spcPts val="600"/>
              </a:spcAft>
            </a:pPr>
            <a:r>
              <a:rPr lang="en-US" sz="1800" cap="none" spc="0" dirty="0">
                <a:solidFill>
                  <a:srgbClr val="0066FF"/>
                </a:solidFill>
              </a:rPr>
              <a:t>Substitution </a:t>
            </a:r>
            <a:r>
              <a:rPr lang="en-US" sz="1800" cap="none" spc="0" dirty="0"/>
              <a:t>(less hazardous equipment)</a:t>
            </a:r>
          </a:p>
          <a:p>
            <a:pPr marL="800100" lvl="1" indent="-342900" algn="l">
              <a:spcAft>
                <a:spcPts val="600"/>
              </a:spcAft>
              <a:buFont typeface="Arial" panose="020B0604020202020204" pitchFamily="34" charset="0"/>
              <a:buChar char="•"/>
            </a:pPr>
            <a:r>
              <a:rPr lang="en-US" sz="1600" dirty="0">
                <a:solidFill>
                  <a:schemeClr val="accent1">
                    <a:lumMod val="50000"/>
                  </a:schemeClr>
                </a:solidFill>
              </a:rPr>
              <a:t>Reduce transformer size</a:t>
            </a:r>
          </a:p>
          <a:p>
            <a:pPr marL="800100" lvl="1" indent="-342900" algn="l">
              <a:spcAft>
                <a:spcPts val="600"/>
              </a:spcAft>
              <a:buFont typeface="Arial" panose="020B0604020202020204" pitchFamily="34" charset="0"/>
              <a:buChar char="•"/>
            </a:pPr>
            <a:r>
              <a:rPr lang="en-US" sz="1600" dirty="0">
                <a:solidFill>
                  <a:schemeClr val="accent1">
                    <a:lumMod val="50000"/>
                  </a:schemeClr>
                </a:solidFill>
              </a:rPr>
              <a:t>Current-limiting fuses</a:t>
            </a:r>
          </a:p>
          <a:p>
            <a:pPr marL="800100" lvl="1" indent="-342900" algn="l">
              <a:spcAft>
                <a:spcPts val="600"/>
              </a:spcAft>
              <a:buFont typeface="Arial" panose="020B0604020202020204" pitchFamily="34" charset="0"/>
              <a:buChar char="•"/>
            </a:pPr>
            <a:r>
              <a:rPr lang="en-US" sz="1600" dirty="0">
                <a:solidFill>
                  <a:schemeClr val="accent1">
                    <a:lumMod val="50000"/>
                  </a:schemeClr>
                </a:solidFill>
              </a:rPr>
              <a:t>Smart motor control centers</a:t>
            </a:r>
          </a:p>
          <a:p>
            <a:pPr>
              <a:spcAft>
                <a:spcPts val="600"/>
              </a:spcAft>
            </a:pPr>
            <a:r>
              <a:rPr lang="en-US" sz="1800" cap="none" spc="0" dirty="0">
                <a:solidFill>
                  <a:srgbClr val="0066FF"/>
                </a:solidFill>
              </a:rPr>
              <a:t>Engineering controls </a:t>
            </a:r>
            <a:r>
              <a:rPr lang="en-US" sz="1800" cap="none" spc="0" dirty="0"/>
              <a:t>(automatically reduces risk)</a:t>
            </a:r>
          </a:p>
          <a:p>
            <a:pPr marL="800100" lvl="1" indent="-342900" algn="l">
              <a:spcAft>
                <a:spcPts val="600"/>
              </a:spcAft>
              <a:buFont typeface="Arial" panose="020B0604020202020204" pitchFamily="34" charset="0"/>
              <a:buChar char="•"/>
            </a:pPr>
            <a:r>
              <a:rPr lang="en-US" sz="1600" dirty="0">
                <a:solidFill>
                  <a:schemeClr val="accent1">
                    <a:lumMod val="50000"/>
                  </a:schemeClr>
                </a:solidFill>
              </a:rPr>
              <a:t>High resistance grounding</a:t>
            </a:r>
          </a:p>
          <a:p>
            <a:pPr marL="800100" lvl="1" indent="-342900" algn="l">
              <a:spcAft>
                <a:spcPts val="600"/>
              </a:spcAft>
              <a:buFont typeface="Arial" panose="020B0604020202020204" pitchFamily="34" charset="0"/>
              <a:buChar char="•"/>
            </a:pPr>
            <a:r>
              <a:rPr lang="en-US" sz="1600" dirty="0">
                <a:solidFill>
                  <a:schemeClr val="accent1">
                    <a:lumMod val="50000"/>
                  </a:schemeClr>
                </a:solidFill>
              </a:rPr>
              <a:t>Remote racking for draw-out circuit breakers</a:t>
            </a:r>
          </a:p>
        </p:txBody>
      </p:sp>
      <p:pic>
        <p:nvPicPr>
          <p:cNvPr id="4" name="Picture 3"/>
          <p:cNvPicPr>
            <a:picLocks noChangeAspect="1"/>
          </p:cNvPicPr>
          <p:nvPr/>
        </p:nvPicPr>
        <p:blipFill>
          <a:blip r:embed="rId3"/>
          <a:stretch>
            <a:fillRect/>
          </a:stretch>
        </p:blipFill>
        <p:spPr>
          <a:xfrm>
            <a:off x="6542640" y="1650523"/>
            <a:ext cx="2462435" cy="2108677"/>
          </a:xfrm>
          <a:prstGeom prst="rect">
            <a:avLst/>
          </a:prstGeom>
        </p:spPr>
      </p:pic>
      <p:cxnSp>
        <p:nvCxnSpPr>
          <p:cNvPr id="10" name="Straight Arrow Connector 9"/>
          <p:cNvCxnSpPr>
            <a:cxnSpLocks/>
          </p:cNvCxnSpPr>
          <p:nvPr/>
        </p:nvCxnSpPr>
        <p:spPr>
          <a:xfrm flipV="1">
            <a:off x="5529935" y="3907492"/>
            <a:ext cx="1833054" cy="114749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529" y="3907492"/>
            <a:ext cx="990977" cy="230832"/>
          </a:xfrm>
          <a:prstGeom prst="rect">
            <a:avLst/>
          </a:prstGeom>
          <a:noFill/>
        </p:spPr>
        <p:txBody>
          <a:bodyPr wrap="none" rtlCol="0">
            <a:spAutoFit/>
          </a:bodyPr>
          <a:lstStyle/>
          <a:p>
            <a:pPr algn="r"/>
            <a:r>
              <a:rPr lang="en-US" sz="900" dirty="0"/>
              <a:t>Source: PDS, Inc. </a:t>
            </a:r>
          </a:p>
        </p:txBody>
      </p:sp>
      <p:pic>
        <p:nvPicPr>
          <p:cNvPr id="12" name="Picture 11">
            <a:extLst>
              <a:ext uri="{FF2B5EF4-FFF2-40B4-BE49-F238E27FC236}">
                <a16:creationId xmlns:a16="http://schemas.microsoft.com/office/drawing/2014/main" id="{8496CF7D-0D87-47EE-BB13-F4084D334C2B}"/>
              </a:ext>
            </a:extLst>
          </p:cNvPr>
          <p:cNvPicPr>
            <a:picLocks noChangeAspect="1"/>
          </p:cNvPicPr>
          <p:nvPr/>
        </p:nvPicPr>
        <p:blipFill>
          <a:blip r:embed="rId4"/>
          <a:stretch>
            <a:fillRect/>
          </a:stretch>
        </p:blipFill>
        <p:spPr>
          <a:xfrm>
            <a:off x="0" y="45323"/>
            <a:ext cx="4141876" cy="641540"/>
          </a:xfrm>
          <a:prstGeom prst="rect">
            <a:avLst/>
          </a:prstGeom>
        </p:spPr>
      </p:pic>
    </p:spTree>
    <p:extLst>
      <p:ext uri="{BB962C8B-B14F-4D97-AF65-F5344CB8AC3E}">
        <p14:creationId xmlns:p14="http://schemas.microsoft.com/office/powerpoint/2010/main" val="3883024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ctrTitle"/>
          </p:nvPr>
        </p:nvSpPr>
        <p:spPr>
          <a:xfrm>
            <a:off x="751231" y="668854"/>
            <a:ext cx="6623047" cy="463761"/>
          </a:xfrm>
        </p:spPr>
        <p:txBody>
          <a:bodyPr/>
          <a:lstStyle/>
          <a:p>
            <a:pPr eaLnBrk="1" hangingPunct="1"/>
            <a:r>
              <a:rPr lang="en-US" sz="2800" dirty="0"/>
              <a:t>Safety Ideas</a:t>
            </a:r>
          </a:p>
        </p:txBody>
      </p:sp>
      <p:sp>
        <p:nvSpPr>
          <p:cNvPr id="2" name="Content Placeholder 1"/>
          <p:cNvSpPr>
            <a:spLocks noGrp="1"/>
          </p:cNvSpPr>
          <p:nvPr>
            <p:ph type="subTitle" idx="1"/>
          </p:nvPr>
        </p:nvSpPr>
        <p:spPr>
          <a:xfrm rot="1089">
            <a:off x="751713" y="1354405"/>
            <a:ext cx="6623003" cy="3770725"/>
          </a:xfrm>
        </p:spPr>
        <p:txBody>
          <a:bodyPr>
            <a:normAutofit lnSpcReduction="10000"/>
          </a:bodyPr>
          <a:lstStyle/>
          <a:p>
            <a:pPr marL="0" indent="0">
              <a:spcBef>
                <a:spcPts val="600"/>
              </a:spcBef>
              <a:spcAft>
                <a:spcPts val="600"/>
              </a:spcAft>
              <a:buNone/>
            </a:pPr>
            <a:r>
              <a:rPr lang="en-US" sz="2200" b="1" cap="none" spc="0" dirty="0"/>
              <a:t>Forming a Safety Committee</a:t>
            </a:r>
          </a:p>
          <a:p>
            <a:pPr>
              <a:spcBef>
                <a:spcPts val="600"/>
              </a:spcBef>
              <a:spcAft>
                <a:spcPts val="600"/>
              </a:spcAft>
            </a:pPr>
            <a:r>
              <a:rPr lang="en-US" sz="2200" cap="none" spc="0" dirty="0"/>
              <a:t>Duties</a:t>
            </a:r>
          </a:p>
          <a:p>
            <a:pPr marL="742950" lvl="1" indent="-285750" algn="l">
              <a:spcBef>
                <a:spcPts val="600"/>
              </a:spcBef>
              <a:spcAft>
                <a:spcPts val="600"/>
              </a:spcAft>
              <a:buFont typeface="Arial" panose="020B0604020202020204" pitchFamily="34" charset="0"/>
              <a:buChar char="•"/>
            </a:pPr>
            <a:r>
              <a:rPr lang="en-US" sz="1700" dirty="0">
                <a:solidFill>
                  <a:schemeClr val="accent1">
                    <a:lumMod val="50000"/>
                  </a:schemeClr>
                </a:solidFill>
              </a:rPr>
              <a:t>Safety policy meets all applicable OSHA regulations</a:t>
            </a:r>
          </a:p>
          <a:p>
            <a:pPr marL="742950" lvl="1" indent="-285750" algn="l">
              <a:spcBef>
                <a:spcPts val="600"/>
              </a:spcBef>
              <a:spcAft>
                <a:spcPts val="600"/>
              </a:spcAft>
              <a:buFont typeface="Arial" panose="020B0604020202020204" pitchFamily="34" charset="0"/>
              <a:buChar char="•"/>
            </a:pPr>
            <a:r>
              <a:rPr lang="en-US" sz="1700" dirty="0">
                <a:solidFill>
                  <a:schemeClr val="accent1">
                    <a:lumMod val="50000"/>
                  </a:schemeClr>
                </a:solidFill>
              </a:rPr>
              <a:t>Routine inspections of all equipment and work processes</a:t>
            </a:r>
          </a:p>
          <a:p>
            <a:pPr marL="742950" lvl="1" indent="-285750" algn="l">
              <a:spcBef>
                <a:spcPts val="600"/>
              </a:spcBef>
              <a:spcAft>
                <a:spcPts val="600"/>
              </a:spcAft>
              <a:buFont typeface="Arial" panose="020B0604020202020204" pitchFamily="34" charset="0"/>
              <a:buChar char="•"/>
            </a:pPr>
            <a:r>
              <a:rPr lang="en-US" sz="1700" dirty="0">
                <a:solidFill>
                  <a:schemeClr val="accent1">
                    <a:lumMod val="50000"/>
                  </a:schemeClr>
                </a:solidFill>
              </a:rPr>
              <a:t>Investigate all workplace accidents and safety violations</a:t>
            </a:r>
          </a:p>
          <a:p>
            <a:pPr>
              <a:spcBef>
                <a:spcPts val="600"/>
              </a:spcBef>
              <a:spcAft>
                <a:spcPts val="600"/>
              </a:spcAft>
            </a:pPr>
            <a:r>
              <a:rPr lang="en-US" sz="2200" cap="none" spc="0" dirty="0"/>
              <a:t>Keys to Success </a:t>
            </a:r>
          </a:p>
          <a:p>
            <a:pPr marL="742950" lvl="1" indent="-285750" algn="l">
              <a:spcBef>
                <a:spcPts val="600"/>
              </a:spcBef>
              <a:spcAft>
                <a:spcPts val="600"/>
              </a:spcAft>
              <a:buFont typeface="Arial" panose="020B0604020202020204" pitchFamily="34" charset="0"/>
              <a:buChar char="•"/>
            </a:pPr>
            <a:r>
              <a:rPr lang="en-US" sz="1700" dirty="0">
                <a:solidFill>
                  <a:schemeClr val="accent1">
                    <a:lumMod val="50000"/>
                  </a:schemeClr>
                </a:solidFill>
              </a:rPr>
              <a:t>Management support</a:t>
            </a:r>
          </a:p>
          <a:p>
            <a:pPr marL="742950" lvl="1" indent="-285750" algn="l">
              <a:spcBef>
                <a:spcPts val="600"/>
              </a:spcBef>
              <a:spcAft>
                <a:spcPts val="600"/>
              </a:spcAft>
              <a:buFont typeface="Arial" panose="020B0604020202020204" pitchFamily="34" charset="0"/>
              <a:buChar char="•"/>
            </a:pPr>
            <a:r>
              <a:rPr lang="en-US" sz="1700" dirty="0">
                <a:solidFill>
                  <a:schemeClr val="accent1">
                    <a:lumMod val="50000"/>
                  </a:schemeClr>
                </a:solidFill>
              </a:rPr>
              <a:t>Multi-function committee makeup</a:t>
            </a:r>
          </a:p>
          <a:p>
            <a:pPr marL="742950" lvl="1" indent="-285750" algn="l">
              <a:spcBef>
                <a:spcPts val="600"/>
              </a:spcBef>
              <a:spcAft>
                <a:spcPts val="600"/>
              </a:spcAft>
              <a:buFont typeface="Arial" panose="020B0604020202020204" pitchFamily="34" charset="0"/>
              <a:buChar char="•"/>
            </a:pPr>
            <a:r>
              <a:rPr lang="en-US" sz="1700" dirty="0">
                <a:solidFill>
                  <a:schemeClr val="accent1">
                    <a:lumMod val="50000"/>
                  </a:schemeClr>
                </a:solidFill>
              </a:rPr>
              <a:t>Clear committee goals</a:t>
            </a:r>
          </a:p>
        </p:txBody>
      </p:sp>
      <p:grpSp>
        <p:nvGrpSpPr>
          <p:cNvPr id="14" name="Group 13"/>
          <p:cNvGrpSpPr/>
          <p:nvPr/>
        </p:nvGrpSpPr>
        <p:grpSpPr>
          <a:xfrm>
            <a:off x="5527271" y="2688712"/>
            <a:ext cx="3332770" cy="2437467"/>
            <a:chOff x="6120142" y="3692306"/>
            <a:chExt cx="2414262" cy="1920842"/>
          </a:xfrm>
        </p:grpSpPr>
        <p:sp>
          <p:nvSpPr>
            <p:cNvPr id="8" name="Isosceles Triangle 7"/>
            <p:cNvSpPr/>
            <p:nvPr/>
          </p:nvSpPr>
          <p:spPr>
            <a:xfrm>
              <a:off x="6120142" y="4490519"/>
              <a:ext cx="1412340" cy="1122629"/>
            </a:xfrm>
            <a:prstGeom prst="triangle">
              <a:avLst/>
            </a:prstGeom>
            <a:gradFill>
              <a:gsLst>
                <a:gs pos="51000">
                  <a:schemeClr val="accent1">
                    <a:tint val="66000"/>
                    <a:satMod val="160000"/>
                    <a:lumMod val="86000"/>
                    <a:lumOff val="14000"/>
                  </a:schemeClr>
                </a:gs>
                <a:gs pos="100000">
                  <a:schemeClr val="accent1"/>
                </a:gs>
                <a:gs pos="100000">
                  <a:schemeClr val="accent1">
                    <a:tint val="23500"/>
                    <a:satMod val="160000"/>
                  </a:schemeClr>
                </a:gs>
              </a:gsLst>
              <a:lin ang="5400000" scaled="0"/>
            </a:gradFill>
            <a:ln w="12700" cmpd="sng">
              <a:solidFill>
                <a:schemeClr val="accent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6616574" y="3692306"/>
              <a:ext cx="1412340" cy="1122629"/>
            </a:xfrm>
            <a:prstGeom prst="triangle">
              <a:avLst/>
            </a:prstGeom>
            <a:gradFill>
              <a:gsLst>
                <a:gs pos="51000">
                  <a:schemeClr val="accent1">
                    <a:tint val="66000"/>
                    <a:satMod val="160000"/>
                    <a:lumMod val="86000"/>
                    <a:lumOff val="14000"/>
                  </a:schemeClr>
                </a:gs>
                <a:gs pos="100000">
                  <a:schemeClr val="accent1"/>
                </a:gs>
                <a:gs pos="100000">
                  <a:schemeClr val="accent1">
                    <a:tint val="23500"/>
                    <a:satMod val="160000"/>
                  </a:schemeClr>
                </a:gs>
              </a:gsLst>
              <a:lin ang="5400000" scaled="0"/>
            </a:gradFill>
            <a:ln w="12700" cmpd="sng">
              <a:solidFill>
                <a:schemeClr val="accent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7122064" y="4489017"/>
              <a:ext cx="1412340" cy="1122629"/>
            </a:xfrm>
            <a:prstGeom prst="triangle">
              <a:avLst/>
            </a:prstGeom>
            <a:gradFill>
              <a:gsLst>
                <a:gs pos="51000">
                  <a:schemeClr val="accent1">
                    <a:tint val="66000"/>
                    <a:satMod val="160000"/>
                    <a:lumMod val="86000"/>
                    <a:lumOff val="14000"/>
                  </a:schemeClr>
                </a:gs>
                <a:gs pos="100000">
                  <a:schemeClr val="accent1"/>
                </a:gs>
                <a:gs pos="100000">
                  <a:schemeClr val="accent1">
                    <a:tint val="23500"/>
                    <a:satMod val="160000"/>
                  </a:schemeClr>
                </a:gs>
              </a:gsLst>
              <a:lin ang="5400000" scaled="0"/>
            </a:gradFill>
            <a:ln w="12700" cmpd="sng">
              <a:solidFill>
                <a:schemeClr val="accent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68906" y="5193031"/>
              <a:ext cx="1148071" cy="276999"/>
            </a:xfrm>
            <a:prstGeom prst="rect">
              <a:avLst/>
            </a:prstGeom>
            <a:noFill/>
          </p:spPr>
          <p:txBody>
            <a:bodyPr wrap="none" rtlCol="0">
              <a:spAutoFit/>
            </a:bodyPr>
            <a:lstStyle/>
            <a:p>
              <a:r>
                <a:rPr lang="en-US" sz="1200" dirty="0">
                  <a:latin typeface="+mn-lt"/>
                </a:rPr>
                <a:t>Management</a:t>
              </a:r>
            </a:p>
          </p:txBody>
        </p:sp>
        <p:sp>
          <p:nvSpPr>
            <p:cNvPr id="12" name="TextBox 11"/>
            <p:cNvSpPr txBox="1"/>
            <p:nvPr/>
          </p:nvSpPr>
          <p:spPr>
            <a:xfrm>
              <a:off x="7420172" y="5051833"/>
              <a:ext cx="849913" cy="461665"/>
            </a:xfrm>
            <a:prstGeom prst="rect">
              <a:avLst/>
            </a:prstGeom>
            <a:noFill/>
          </p:spPr>
          <p:txBody>
            <a:bodyPr wrap="none" rtlCol="0">
              <a:spAutoFit/>
            </a:bodyPr>
            <a:lstStyle/>
            <a:p>
              <a:pPr algn="ctr"/>
              <a:r>
                <a:rPr lang="en-US" sz="1200" dirty="0">
                  <a:latin typeface="+mn-lt"/>
                </a:rPr>
                <a:t>Electrical</a:t>
              </a:r>
              <a:br>
                <a:rPr lang="en-US" sz="1200" dirty="0">
                  <a:latin typeface="+mn-lt"/>
                </a:rPr>
              </a:br>
              <a:r>
                <a:rPr lang="en-US" sz="1200" dirty="0">
                  <a:latin typeface="+mn-lt"/>
                </a:rPr>
                <a:t>Expert</a:t>
              </a:r>
            </a:p>
          </p:txBody>
        </p:sp>
        <p:sp>
          <p:nvSpPr>
            <p:cNvPr id="13" name="TextBox 12"/>
            <p:cNvSpPr txBox="1"/>
            <p:nvPr/>
          </p:nvSpPr>
          <p:spPr>
            <a:xfrm>
              <a:off x="6763818" y="4237475"/>
              <a:ext cx="1090363" cy="461665"/>
            </a:xfrm>
            <a:prstGeom prst="rect">
              <a:avLst/>
            </a:prstGeom>
            <a:noFill/>
          </p:spPr>
          <p:txBody>
            <a:bodyPr wrap="none" rtlCol="0">
              <a:spAutoFit/>
            </a:bodyPr>
            <a:lstStyle/>
            <a:p>
              <a:pPr algn="ctr"/>
              <a:r>
                <a:rPr lang="en-US" sz="1200" dirty="0">
                  <a:latin typeface="+mn-lt"/>
                </a:rPr>
                <a:t>Safety</a:t>
              </a:r>
              <a:br>
                <a:rPr lang="en-US" sz="1200" dirty="0">
                  <a:latin typeface="+mn-lt"/>
                </a:rPr>
              </a:br>
              <a:r>
                <a:rPr lang="en-US" sz="1200" dirty="0">
                  <a:latin typeface="+mn-lt"/>
                </a:rPr>
                <a:t>Professional</a:t>
              </a:r>
            </a:p>
          </p:txBody>
        </p:sp>
      </p:grpSp>
      <p:pic>
        <p:nvPicPr>
          <p:cNvPr id="15" name="Picture 14">
            <a:extLst>
              <a:ext uri="{FF2B5EF4-FFF2-40B4-BE49-F238E27FC236}">
                <a16:creationId xmlns:a16="http://schemas.microsoft.com/office/drawing/2014/main" id="{937D27AF-F935-456C-A1D1-F5AAC3499A9A}"/>
              </a:ext>
            </a:extLst>
          </p:cNvPr>
          <p:cNvPicPr>
            <a:picLocks noChangeAspect="1"/>
          </p:cNvPicPr>
          <p:nvPr/>
        </p:nvPicPr>
        <p:blipFill>
          <a:blip r:embed="rId3"/>
          <a:stretch>
            <a:fillRect/>
          </a:stretch>
        </p:blipFill>
        <p:spPr>
          <a:xfrm>
            <a:off x="0" y="0"/>
            <a:ext cx="4141876" cy="641540"/>
          </a:xfrm>
          <a:prstGeom prst="rect">
            <a:avLst/>
          </a:prstGeom>
        </p:spPr>
      </p:pic>
    </p:spTree>
    <p:extLst>
      <p:ext uri="{BB962C8B-B14F-4D97-AF65-F5344CB8AC3E}">
        <p14:creationId xmlns:p14="http://schemas.microsoft.com/office/powerpoint/2010/main" val="400662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646201" y="4592668"/>
            <a:ext cx="34956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dirty="0">
                <a:latin typeface="Calibri" charset="0"/>
                <a:ea typeface="Calibri" charset="0"/>
                <a:cs typeface="Calibri" charset="0"/>
              </a:rPr>
              <a:t>Source: </a:t>
            </a:r>
            <a:r>
              <a:rPr lang="en-US" sz="900" dirty="0">
                <a:latin typeface="Calibri" charset="0"/>
                <a:ea typeface="Calibri" charset="0"/>
                <a:cs typeface="Calibri" charset="0"/>
                <a:hlinkClick r:id="rId3"/>
              </a:rPr>
              <a:t>Jim White, training director for Shermco Industries </a:t>
            </a:r>
            <a:endParaRPr lang="en-US" sz="900" dirty="0">
              <a:latin typeface="Calibri" charset="0"/>
              <a:ea typeface="Calibri" charset="0"/>
              <a:cs typeface="Calibri" charset="0"/>
            </a:endParaRPr>
          </a:p>
        </p:txBody>
      </p:sp>
      <p:sp>
        <p:nvSpPr>
          <p:cNvPr id="11" name="Rectangle 2"/>
          <p:cNvSpPr>
            <a:spLocks noGrp="1" noChangeArrowheads="1"/>
          </p:cNvSpPr>
          <p:nvPr>
            <p:ph type="ctrTitle"/>
          </p:nvPr>
        </p:nvSpPr>
        <p:spPr>
          <a:xfrm>
            <a:off x="728654" y="599372"/>
            <a:ext cx="6623047" cy="497628"/>
          </a:xfrm>
        </p:spPr>
        <p:txBody>
          <a:bodyPr/>
          <a:lstStyle/>
          <a:p>
            <a:pPr eaLnBrk="1" hangingPunct="1"/>
            <a:r>
              <a:rPr lang="en-US" sz="2800" dirty="0"/>
              <a:t>Safety Ideas</a:t>
            </a:r>
          </a:p>
        </p:txBody>
      </p:sp>
      <p:sp>
        <p:nvSpPr>
          <p:cNvPr id="7" name="Content Placeholder 6"/>
          <p:cNvSpPr>
            <a:spLocks noGrp="1"/>
          </p:cNvSpPr>
          <p:nvPr>
            <p:ph type="subTitle" idx="1"/>
          </p:nvPr>
        </p:nvSpPr>
        <p:spPr>
          <a:xfrm rot="1089">
            <a:off x="729330" y="1171381"/>
            <a:ext cx="7251172" cy="4273004"/>
          </a:xfrm>
        </p:spPr>
        <p:txBody>
          <a:bodyPr>
            <a:normAutofit/>
          </a:bodyPr>
          <a:lstStyle/>
          <a:p>
            <a:pPr marL="457200" indent="-457200">
              <a:spcAft>
                <a:spcPts val="600"/>
              </a:spcAft>
              <a:buClrTx/>
              <a:buFont typeface="+mj-lt"/>
              <a:buAutoNum type="arabicPeriod"/>
            </a:pPr>
            <a:r>
              <a:rPr lang="en-US" sz="2000" b="1" cap="none" spc="0" dirty="0"/>
              <a:t>Turn it off! </a:t>
            </a:r>
          </a:p>
          <a:p>
            <a:pPr>
              <a:spcAft>
                <a:spcPts val="600"/>
              </a:spcAft>
            </a:pPr>
            <a:r>
              <a:rPr lang="en-US" sz="1800" dirty="0"/>
              <a:t>OSHA 1910.333(a)(1)</a:t>
            </a:r>
            <a:r>
              <a:rPr lang="en-US" sz="1800" cap="none" spc="0" dirty="0"/>
              <a:t> </a:t>
            </a:r>
            <a:r>
              <a:rPr lang="en-US" sz="2000" cap="none" spc="0" dirty="0"/>
              <a:t>Selection and use of work practices</a:t>
            </a:r>
          </a:p>
          <a:p>
            <a:pPr marL="800100" lvl="1" indent="-342900" algn="l">
              <a:spcAft>
                <a:spcPts val="600"/>
              </a:spcAft>
              <a:buFont typeface="Arial" panose="020B0604020202020204" pitchFamily="34" charset="0"/>
              <a:buChar char="•"/>
            </a:pPr>
            <a:r>
              <a:rPr lang="en-US" sz="1800" dirty="0">
                <a:solidFill>
                  <a:schemeClr val="accent1">
                    <a:lumMod val="50000"/>
                  </a:schemeClr>
                </a:solidFill>
              </a:rPr>
              <a:t>“Live parts to which an employee may </a:t>
            </a:r>
            <a:br>
              <a:rPr lang="en-US" sz="1800" dirty="0">
                <a:solidFill>
                  <a:schemeClr val="accent1">
                    <a:lumMod val="50000"/>
                  </a:schemeClr>
                </a:solidFill>
              </a:rPr>
            </a:br>
            <a:r>
              <a:rPr lang="en-US" sz="1800" dirty="0">
                <a:solidFill>
                  <a:schemeClr val="accent1">
                    <a:lumMod val="50000"/>
                  </a:schemeClr>
                </a:solidFill>
              </a:rPr>
              <a:t>be exposed shall be </a:t>
            </a:r>
            <a:r>
              <a:rPr lang="en-US" sz="1800" dirty="0">
                <a:solidFill>
                  <a:srgbClr val="0070C0"/>
                </a:solidFill>
              </a:rPr>
              <a:t>deenergized</a:t>
            </a:r>
            <a:r>
              <a:rPr lang="en-US" sz="1800" dirty="0">
                <a:solidFill>
                  <a:schemeClr val="accent1">
                    <a:lumMod val="50000"/>
                  </a:schemeClr>
                </a:solidFill>
              </a:rPr>
              <a:t> </a:t>
            </a:r>
            <a:br>
              <a:rPr lang="en-US" sz="1800" dirty="0">
                <a:solidFill>
                  <a:schemeClr val="accent1">
                    <a:lumMod val="50000"/>
                  </a:schemeClr>
                </a:solidFill>
              </a:rPr>
            </a:br>
            <a:r>
              <a:rPr lang="en-US" sz="1800" dirty="0">
                <a:solidFill>
                  <a:schemeClr val="accent1">
                    <a:lumMod val="50000"/>
                  </a:schemeClr>
                </a:solidFill>
              </a:rPr>
              <a:t>before the employee works on or near </a:t>
            </a:r>
            <a:br>
              <a:rPr lang="en-US" sz="1800" dirty="0">
                <a:solidFill>
                  <a:schemeClr val="accent1">
                    <a:lumMod val="50000"/>
                  </a:schemeClr>
                </a:solidFill>
              </a:rPr>
            </a:br>
            <a:r>
              <a:rPr lang="en-US" sz="1800" dirty="0">
                <a:solidFill>
                  <a:schemeClr val="accent1">
                    <a:lumMod val="50000"/>
                  </a:schemeClr>
                </a:solidFill>
              </a:rPr>
              <a:t>them, </a:t>
            </a:r>
            <a:r>
              <a:rPr lang="en-US" sz="1800" dirty="0">
                <a:solidFill>
                  <a:srgbClr val="FF0000"/>
                </a:solidFill>
              </a:rPr>
              <a:t>unless</a:t>
            </a:r>
            <a:r>
              <a:rPr lang="en-US" sz="1800" dirty="0">
                <a:solidFill>
                  <a:schemeClr val="accent1">
                    <a:lumMod val="50000"/>
                  </a:schemeClr>
                </a:solidFill>
              </a:rPr>
              <a:t> the employer can </a:t>
            </a:r>
            <a:br>
              <a:rPr lang="en-US" sz="1800" dirty="0">
                <a:solidFill>
                  <a:schemeClr val="accent1">
                    <a:lumMod val="50000"/>
                  </a:schemeClr>
                </a:solidFill>
              </a:rPr>
            </a:br>
            <a:r>
              <a:rPr lang="en-US" sz="1800" dirty="0">
                <a:solidFill>
                  <a:srgbClr val="0070C0"/>
                </a:solidFill>
              </a:rPr>
              <a:t>demonstrate</a:t>
            </a:r>
            <a:r>
              <a:rPr lang="en-US" sz="1800" dirty="0">
                <a:solidFill>
                  <a:schemeClr val="accent1">
                    <a:lumMod val="50000"/>
                  </a:schemeClr>
                </a:solidFill>
              </a:rPr>
              <a:t> that deenergizing </a:t>
            </a:r>
            <a:br>
              <a:rPr lang="en-US" sz="1800" dirty="0">
                <a:solidFill>
                  <a:schemeClr val="accent1">
                    <a:lumMod val="50000"/>
                  </a:schemeClr>
                </a:solidFill>
              </a:rPr>
            </a:br>
            <a:r>
              <a:rPr lang="en-US" sz="1800" dirty="0">
                <a:solidFill>
                  <a:schemeClr val="accent1">
                    <a:lumMod val="50000"/>
                  </a:schemeClr>
                </a:solidFill>
              </a:rPr>
              <a:t>introduces additional or increased </a:t>
            </a:r>
            <a:br>
              <a:rPr lang="en-US" sz="1800" dirty="0">
                <a:solidFill>
                  <a:schemeClr val="accent1">
                    <a:lumMod val="50000"/>
                  </a:schemeClr>
                </a:solidFill>
              </a:rPr>
            </a:br>
            <a:r>
              <a:rPr lang="en-US" sz="1800" dirty="0">
                <a:solidFill>
                  <a:schemeClr val="accent1">
                    <a:lumMod val="50000"/>
                  </a:schemeClr>
                </a:solidFill>
              </a:rPr>
              <a:t>hazards or is </a:t>
            </a:r>
            <a:r>
              <a:rPr lang="en-US" sz="1800" dirty="0">
                <a:solidFill>
                  <a:srgbClr val="0070C0"/>
                </a:solidFill>
              </a:rPr>
              <a:t>infeasible</a:t>
            </a:r>
            <a:r>
              <a:rPr lang="en-US" sz="1800" dirty="0">
                <a:solidFill>
                  <a:schemeClr val="accent1">
                    <a:lumMod val="50000"/>
                  </a:schemeClr>
                </a:solidFill>
              </a:rPr>
              <a:t> due to equipment </a:t>
            </a:r>
            <a:br>
              <a:rPr lang="en-US" sz="1800" dirty="0">
                <a:solidFill>
                  <a:schemeClr val="accent1">
                    <a:lumMod val="50000"/>
                  </a:schemeClr>
                </a:solidFill>
              </a:rPr>
            </a:br>
            <a:r>
              <a:rPr lang="en-US" sz="1800" dirty="0">
                <a:solidFill>
                  <a:schemeClr val="accent1">
                    <a:lumMod val="50000"/>
                  </a:schemeClr>
                </a:solidFill>
              </a:rPr>
              <a:t>design or operational limitations..“</a:t>
            </a:r>
          </a:p>
          <a:p>
            <a:pPr>
              <a:spcAft>
                <a:spcPts val="600"/>
              </a:spcAft>
            </a:pPr>
            <a:r>
              <a:rPr lang="en-US" sz="1800" cap="none" spc="0" dirty="0"/>
              <a:t>Focus on the rule, not the exception</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94932" y="2296847"/>
            <a:ext cx="3313537" cy="2460548"/>
          </a:xfrm>
          <a:prstGeom prst="rect">
            <a:avLst/>
          </a:prstGeom>
        </p:spPr>
      </p:pic>
      <p:sp>
        <p:nvSpPr>
          <p:cNvPr id="8" name="TextBox 7"/>
          <p:cNvSpPr txBox="1"/>
          <p:nvPr/>
        </p:nvSpPr>
        <p:spPr>
          <a:xfrm>
            <a:off x="7195648" y="4757395"/>
            <a:ext cx="1659429" cy="369332"/>
          </a:xfrm>
          <a:prstGeom prst="rect">
            <a:avLst/>
          </a:prstGeom>
          <a:noFill/>
        </p:spPr>
        <p:txBody>
          <a:bodyPr wrap="none" rtlCol="0">
            <a:spAutoFit/>
          </a:bodyPr>
          <a:lstStyle/>
          <a:p>
            <a:r>
              <a:rPr lang="en-US" sz="900" dirty="0">
                <a:latin typeface="+mn-lt"/>
              </a:rPr>
              <a:t>Source: California Division of </a:t>
            </a:r>
            <a:br>
              <a:rPr lang="en-US" sz="900" dirty="0">
                <a:latin typeface="+mn-lt"/>
              </a:rPr>
            </a:br>
            <a:r>
              <a:rPr lang="en-US" sz="900" dirty="0">
                <a:latin typeface="+mn-lt"/>
              </a:rPr>
              <a:t>Occupational Safety and Health</a:t>
            </a:r>
          </a:p>
        </p:txBody>
      </p:sp>
      <p:pic>
        <p:nvPicPr>
          <p:cNvPr id="10" name="Picture 9">
            <a:extLst>
              <a:ext uri="{FF2B5EF4-FFF2-40B4-BE49-F238E27FC236}">
                <a16:creationId xmlns:a16="http://schemas.microsoft.com/office/drawing/2014/main" id="{E6E0C329-2A2A-4BBA-A69F-149B66B5AE6F}"/>
              </a:ext>
            </a:extLst>
          </p:cNvPr>
          <p:cNvPicPr>
            <a:picLocks noChangeAspect="1"/>
          </p:cNvPicPr>
          <p:nvPr/>
        </p:nvPicPr>
        <p:blipFill>
          <a:blip r:embed="rId5"/>
          <a:stretch>
            <a:fillRect/>
          </a:stretch>
        </p:blipFill>
        <p:spPr>
          <a:xfrm>
            <a:off x="0" y="4465"/>
            <a:ext cx="4141876" cy="641540"/>
          </a:xfrm>
          <a:prstGeom prst="rect">
            <a:avLst/>
          </a:prstGeom>
        </p:spPr>
      </p:pic>
    </p:spTree>
    <p:extLst>
      <p:ext uri="{BB962C8B-B14F-4D97-AF65-F5344CB8AC3E}">
        <p14:creationId xmlns:p14="http://schemas.microsoft.com/office/powerpoint/2010/main" val="19160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1070436" y="601288"/>
            <a:ext cx="5713408" cy="753379"/>
          </a:xfrm>
        </p:spPr>
        <p:txBody>
          <a:bodyPr/>
          <a:lstStyle/>
          <a:p>
            <a:pPr eaLnBrk="1" hangingPunct="1"/>
            <a:r>
              <a:rPr lang="en-US" sz="3200" dirty="0"/>
              <a:t>Dangers of Electrical Shock</a:t>
            </a:r>
          </a:p>
        </p:txBody>
      </p:sp>
      <p:sp>
        <p:nvSpPr>
          <p:cNvPr id="242691" name="Rectangle 3"/>
          <p:cNvSpPr>
            <a:spLocks noGrp="1" noChangeArrowheads="1"/>
          </p:cNvSpPr>
          <p:nvPr>
            <p:ph type="subTitle" idx="1"/>
          </p:nvPr>
        </p:nvSpPr>
        <p:spPr>
          <a:xfrm rot="1089">
            <a:off x="1086470" y="1523133"/>
            <a:ext cx="6623003" cy="329259"/>
          </a:xfrm>
        </p:spPr>
        <p:txBody>
          <a:bodyPr>
            <a:noAutofit/>
          </a:bodyPr>
          <a:lstStyle/>
          <a:p>
            <a:pPr marL="0" indent="0">
              <a:lnSpc>
                <a:spcPct val="90000"/>
              </a:lnSpc>
              <a:spcBef>
                <a:spcPts val="600"/>
              </a:spcBef>
              <a:spcAft>
                <a:spcPts val="600"/>
              </a:spcAft>
              <a:buNone/>
            </a:pPr>
            <a:r>
              <a:rPr lang="en-US" sz="1600" b="1" dirty="0">
                <a:solidFill>
                  <a:schemeClr val="tx1"/>
                </a:solidFill>
              </a:rPr>
              <a:t>T</a:t>
            </a:r>
            <a:r>
              <a:rPr lang="en-US" sz="1600" b="1" cap="none" dirty="0">
                <a:solidFill>
                  <a:schemeClr val="tx1"/>
                </a:solidFill>
              </a:rPr>
              <a:t>op</a:t>
            </a:r>
            <a:r>
              <a:rPr lang="en-US" sz="1600" b="1" dirty="0">
                <a:solidFill>
                  <a:schemeClr val="tx1"/>
                </a:solidFill>
              </a:rPr>
              <a:t> OSHA </a:t>
            </a:r>
            <a:r>
              <a:rPr lang="en-US" sz="1600" b="1" cap="none" dirty="0">
                <a:solidFill>
                  <a:schemeClr val="tx1"/>
                </a:solidFill>
              </a:rPr>
              <a:t>Violations</a:t>
            </a:r>
            <a:endParaRPr lang="en-US" sz="1600" b="1" dirty="0">
              <a:solidFill>
                <a:schemeClr val="tx1"/>
              </a:solidFill>
            </a:endParaRPr>
          </a:p>
          <a:p>
            <a:pPr marL="457200" indent="-457200">
              <a:spcBef>
                <a:spcPts val="600"/>
              </a:spcBef>
              <a:spcAft>
                <a:spcPts val="600"/>
              </a:spcAft>
              <a:buFont typeface="+mj-lt"/>
              <a:buAutoNum type="arabicPeriod"/>
            </a:pPr>
            <a:r>
              <a:rPr lang="en-US" sz="1200" dirty="0">
                <a:solidFill>
                  <a:schemeClr val="tx1"/>
                </a:solidFill>
              </a:rPr>
              <a:t>Fall Protection</a:t>
            </a:r>
          </a:p>
          <a:p>
            <a:pPr marL="457200" indent="-457200">
              <a:spcBef>
                <a:spcPts val="600"/>
              </a:spcBef>
              <a:spcAft>
                <a:spcPts val="600"/>
              </a:spcAft>
              <a:buFont typeface="+mj-lt"/>
              <a:buAutoNum type="arabicPeriod"/>
            </a:pPr>
            <a:r>
              <a:rPr lang="en-US" sz="1200" dirty="0">
                <a:solidFill>
                  <a:schemeClr val="tx1"/>
                </a:solidFill>
              </a:rPr>
              <a:t>Hazard Communication</a:t>
            </a:r>
          </a:p>
          <a:p>
            <a:pPr marL="457200" indent="-457200">
              <a:spcBef>
                <a:spcPts val="600"/>
              </a:spcBef>
              <a:spcAft>
                <a:spcPts val="600"/>
              </a:spcAft>
              <a:buFont typeface="+mj-lt"/>
              <a:buAutoNum type="arabicPeriod"/>
            </a:pPr>
            <a:r>
              <a:rPr lang="en-US" sz="1200" dirty="0">
                <a:solidFill>
                  <a:schemeClr val="tx1"/>
                </a:solidFill>
              </a:rPr>
              <a:t>Scaffolding</a:t>
            </a:r>
          </a:p>
          <a:p>
            <a:pPr marL="457200" indent="-457200">
              <a:spcBef>
                <a:spcPts val="600"/>
              </a:spcBef>
              <a:spcAft>
                <a:spcPts val="600"/>
              </a:spcAft>
              <a:buFont typeface="+mj-lt"/>
              <a:buAutoNum type="arabicPeriod"/>
            </a:pPr>
            <a:r>
              <a:rPr lang="en-US" sz="1200" b="1" dirty="0">
                <a:solidFill>
                  <a:srgbClr val="FF0000"/>
                </a:solidFill>
              </a:rPr>
              <a:t>Lockout/Tagout</a:t>
            </a:r>
          </a:p>
          <a:p>
            <a:pPr marL="457200" indent="-457200">
              <a:spcBef>
                <a:spcPts val="600"/>
              </a:spcBef>
              <a:spcAft>
                <a:spcPts val="600"/>
              </a:spcAft>
              <a:buFont typeface="+mj-lt"/>
              <a:buAutoNum type="arabicPeriod"/>
            </a:pPr>
            <a:r>
              <a:rPr lang="en-US" sz="1200" dirty="0">
                <a:solidFill>
                  <a:schemeClr val="tx1"/>
                </a:solidFill>
              </a:rPr>
              <a:t>Respiratory Protection</a:t>
            </a:r>
          </a:p>
          <a:p>
            <a:pPr marL="457200" indent="-457200">
              <a:spcBef>
                <a:spcPts val="600"/>
              </a:spcBef>
              <a:spcAft>
                <a:spcPts val="600"/>
              </a:spcAft>
              <a:buFont typeface="+mj-lt"/>
              <a:buAutoNum type="arabicPeriod"/>
            </a:pPr>
            <a:r>
              <a:rPr lang="en-US" sz="1200" dirty="0">
                <a:solidFill>
                  <a:schemeClr val="tx1"/>
                </a:solidFill>
              </a:rPr>
              <a:t>Ladders</a:t>
            </a:r>
          </a:p>
          <a:p>
            <a:pPr marL="457200" indent="-457200">
              <a:spcBef>
                <a:spcPts val="600"/>
              </a:spcBef>
              <a:spcAft>
                <a:spcPts val="600"/>
              </a:spcAft>
              <a:buFont typeface="+mj-lt"/>
              <a:buAutoNum type="arabicPeriod"/>
            </a:pPr>
            <a:r>
              <a:rPr lang="en-US" sz="1200" dirty="0">
                <a:solidFill>
                  <a:schemeClr val="tx1"/>
                </a:solidFill>
              </a:rPr>
              <a:t>Powered Industrial Trucks</a:t>
            </a:r>
          </a:p>
          <a:p>
            <a:pPr marL="457200" indent="-457200">
              <a:spcBef>
                <a:spcPts val="600"/>
              </a:spcBef>
              <a:spcAft>
                <a:spcPts val="600"/>
              </a:spcAft>
              <a:buFont typeface="+mj-lt"/>
              <a:buAutoNum type="arabicPeriod"/>
            </a:pPr>
            <a:r>
              <a:rPr lang="en-US" sz="1200" dirty="0">
                <a:solidFill>
                  <a:schemeClr val="tx1"/>
                </a:solidFill>
              </a:rPr>
              <a:t>Fall protection training</a:t>
            </a:r>
          </a:p>
          <a:p>
            <a:pPr marL="457200" indent="-457200">
              <a:spcBef>
                <a:spcPts val="600"/>
              </a:spcBef>
              <a:spcAft>
                <a:spcPts val="600"/>
              </a:spcAft>
              <a:buFont typeface="+mj-lt"/>
              <a:buAutoNum type="arabicPeriod"/>
            </a:pPr>
            <a:r>
              <a:rPr lang="en-US" sz="1200" dirty="0">
                <a:solidFill>
                  <a:schemeClr val="tx1"/>
                </a:solidFill>
              </a:rPr>
              <a:t>Machine Guarding</a:t>
            </a:r>
          </a:p>
          <a:p>
            <a:pPr marL="457200" indent="-457200">
              <a:spcBef>
                <a:spcPts val="600"/>
              </a:spcBef>
              <a:spcAft>
                <a:spcPts val="600"/>
              </a:spcAft>
              <a:buFont typeface="+mj-lt"/>
              <a:buAutoNum type="arabicPeriod"/>
            </a:pPr>
            <a:r>
              <a:rPr lang="en-US" sz="1200" dirty="0">
                <a:solidFill>
                  <a:schemeClr val="tx1"/>
                </a:solidFill>
              </a:rPr>
              <a:t>Eye and face protection</a:t>
            </a:r>
          </a:p>
        </p:txBody>
      </p:sp>
      <p:sp>
        <p:nvSpPr>
          <p:cNvPr id="242695" name="Rectangle 7"/>
          <p:cNvSpPr>
            <a:spLocks noChangeArrowheads="1"/>
          </p:cNvSpPr>
          <p:nvPr/>
        </p:nvSpPr>
        <p:spPr bwMode="auto">
          <a:xfrm>
            <a:off x="2347913" y="1658938"/>
            <a:ext cx="9144000" cy="0"/>
          </a:xfrm>
          <a:prstGeom prst="rect">
            <a:avLst/>
          </a:prstGeom>
          <a:noFill/>
          <a:ln w="9525">
            <a:noFill/>
            <a:miter lim="800000"/>
            <a:headEnd/>
            <a:tailEnd/>
          </a:ln>
          <a:effectLst/>
        </p:spPr>
        <p:txBody>
          <a:bodyPr>
            <a:spAutoFit/>
          </a:bodyPr>
          <a:lstStyle/>
          <a:p>
            <a:endParaRPr lang="en-US"/>
          </a:p>
        </p:txBody>
      </p:sp>
      <p:sp>
        <p:nvSpPr>
          <p:cNvPr id="9" name="Right Arrow 6"/>
          <p:cNvSpPr/>
          <p:nvPr/>
        </p:nvSpPr>
        <p:spPr>
          <a:xfrm>
            <a:off x="3554731" y="2872958"/>
            <a:ext cx="2647666" cy="1021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5053" y="1354667"/>
            <a:ext cx="2868947" cy="3815570"/>
          </a:xfrm>
          <a:prstGeom prst="rect">
            <a:avLst/>
          </a:prstGeom>
        </p:spPr>
      </p:pic>
      <p:pic>
        <p:nvPicPr>
          <p:cNvPr id="8" name="Picture 7">
            <a:extLst>
              <a:ext uri="{FF2B5EF4-FFF2-40B4-BE49-F238E27FC236}">
                <a16:creationId xmlns:a16="http://schemas.microsoft.com/office/drawing/2014/main" id="{E86CC957-CE91-488C-830C-ECABEB0DC50D}"/>
              </a:ext>
            </a:extLst>
          </p:cNvPr>
          <p:cNvPicPr>
            <a:picLocks noChangeAspect="1"/>
          </p:cNvPicPr>
          <p:nvPr/>
        </p:nvPicPr>
        <p:blipFill>
          <a:blip r:embed="rId4"/>
          <a:stretch>
            <a:fillRect/>
          </a:stretch>
        </p:blipFill>
        <p:spPr>
          <a:xfrm>
            <a:off x="0" y="0"/>
            <a:ext cx="4141876" cy="641540"/>
          </a:xfrm>
          <a:prstGeom prst="rect">
            <a:avLst/>
          </a:prstGeom>
        </p:spPr>
      </p:pic>
    </p:spTree>
    <p:extLst>
      <p:ext uri="{BB962C8B-B14F-4D97-AF65-F5344CB8AC3E}">
        <p14:creationId xmlns:p14="http://schemas.microsoft.com/office/powerpoint/2010/main" val="2043148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1606130" y="5206639"/>
            <a:ext cx="34956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dirty="0">
                <a:latin typeface="Calibri" charset="0"/>
                <a:ea typeface="Calibri" charset="0"/>
                <a:cs typeface="Calibri" charset="0"/>
              </a:rPr>
              <a:t>Source: </a:t>
            </a:r>
            <a:r>
              <a:rPr lang="en-US" sz="900" dirty="0">
                <a:latin typeface="Calibri" charset="0"/>
                <a:ea typeface="Calibri" charset="0"/>
                <a:cs typeface="Calibri" charset="0"/>
                <a:hlinkClick r:id="rId3"/>
              </a:rPr>
              <a:t>Jim White, training director for Shermco Industries </a:t>
            </a:r>
            <a:endParaRPr lang="en-US" sz="900" dirty="0">
              <a:latin typeface="Calibri" charset="0"/>
              <a:ea typeface="Calibri" charset="0"/>
              <a:cs typeface="Calibri" charset="0"/>
            </a:endParaRPr>
          </a:p>
        </p:txBody>
      </p:sp>
      <p:sp>
        <p:nvSpPr>
          <p:cNvPr id="11" name="Rectangle 2"/>
          <p:cNvSpPr>
            <a:spLocks noGrp="1" noChangeArrowheads="1"/>
          </p:cNvSpPr>
          <p:nvPr>
            <p:ph type="ctrTitle"/>
          </p:nvPr>
        </p:nvSpPr>
        <p:spPr>
          <a:xfrm>
            <a:off x="762992" y="571861"/>
            <a:ext cx="6623047" cy="486339"/>
          </a:xfrm>
        </p:spPr>
        <p:txBody>
          <a:bodyPr/>
          <a:lstStyle/>
          <a:p>
            <a:pPr eaLnBrk="1" hangingPunct="1"/>
            <a:r>
              <a:rPr lang="en-US" sz="2800" dirty="0"/>
              <a:t>Safety Ideas</a:t>
            </a:r>
          </a:p>
        </p:txBody>
      </p:sp>
      <p:sp>
        <p:nvSpPr>
          <p:cNvPr id="7" name="Content Placeholder 6"/>
          <p:cNvSpPr>
            <a:spLocks noGrp="1"/>
          </p:cNvSpPr>
          <p:nvPr>
            <p:ph type="subTitle" idx="1"/>
          </p:nvPr>
        </p:nvSpPr>
        <p:spPr>
          <a:xfrm rot="1089">
            <a:off x="776255" y="1175362"/>
            <a:ext cx="6623003" cy="4101654"/>
          </a:xfrm>
        </p:spPr>
        <p:txBody>
          <a:bodyPr>
            <a:normAutofit fontScale="92500" lnSpcReduction="10000"/>
          </a:bodyPr>
          <a:lstStyle/>
          <a:p>
            <a:pPr marL="457200" indent="-457200">
              <a:spcAft>
                <a:spcPts val="600"/>
              </a:spcAft>
              <a:buClrTx/>
              <a:buFont typeface="+mj-lt"/>
              <a:buAutoNum type="arabicPeriod" startAt="2"/>
            </a:pPr>
            <a:r>
              <a:rPr lang="en-US" sz="2000" b="1" cap="none" spc="0" dirty="0"/>
              <a:t>Annual Field Safety Audits. </a:t>
            </a:r>
          </a:p>
          <a:p>
            <a:pPr>
              <a:spcAft>
                <a:spcPts val="600"/>
              </a:spcAft>
            </a:pPr>
            <a:r>
              <a:rPr lang="en-US" sz="1800" cap="none" spc="0" dirty="0"/>
              <a:t>	What is inspected, can be expected</a:t>
            </a:r>
          </a:p>
          <a:p>
            <a:pPr marL="457200" indent="-457200">
              <a:spcAft>
                <a:spcPts val="600"/>
              </a:spcAft>
              <a:buClrTx/>
              <a:buFont typeface="+mj-lt"/>
              <a:buAutoNum type="arabicPeriod" startAt="3"/>
            </a:pPr>
            <a:r>
              <a:rPr lang="en-US" sz="1900" b="1" cap="none" spc="0" dirty="0"/>
              <a:t>Train your employees</a:t>
            </a:r>
          </a:p>
          <a:p>
            <a:pPr>
              <a:spcAft>
                <a:spcPts val="600"/>
              </a:spcAft>
            </a:pPr>
            <a:r>
              <a:rPr lang="en-US" sz="1900" cap="none" spc="0" dirty="0"/>
              <a:t>	OSHA 1910.332 Electrical Training</a:t>
            </a:r>
          </a:p>
          <a:p>
            <a:pPr marL="800100" lvl="1" indent="-342900" algn="l">
              <a:spcAft>
                <a:spcPts val="600"/>
              </a:spcAft>
              <a:buFont typeface="Arial" panose="020B0604020202020204" pitchFamily="34" charset="0"/>
              <a:buChar char="•"/>
            </a:pPr>
            <a:r>
              <a:rPr lang="en-US" sz="1900" dirty="0">
                <a:solidFill>
                  <a:schemeClr val="accent1">
                    <a:lumMod val="50000"/>
                  </a:schemeClr>
                </a:solidFill>
              </a:rPr>
              <a:t>Anyone who </a:t>
            </a:r>
            <a:r>
              <a:rPr lang="en-US" sz="1900" dirty="0">
                <a:solidFill>
                  <a:srgbClr val="0070C0"/>
                </a:solidFill>
              </a:rPr>
              <a:t>performs</a:t>
            </a:r>
            <a:r>
              <a:rPr lang="en-US" sz="1900" dirty="0">
                <a:solidFill>
                  <a:schemeClr val="accent1">
                    <a:lumMod val="50000"/>
                  </a:schemeClr>
                </a:solidFill>
              </a:rPr>
              <a:t> work on such systems</a:t>
            </a:r>
          </a:p>
          <a:p>
            <a:pPr marL="800100" lvl="1" indent="-342900" algn="l">
              <a:spcAft>
                <a:spcPts val="600"/>
              </a:spcAft>
              <a:buFont typeface="Arial" panose="020B0604020202020204" pitchFamily="34" charset="0"/>
              <a:buChar char="•"/>
            </a:pPr>
            <a:r>
              <a:rPr lang="en-US" sz="1900" dirty="0">
                <a:solidFill>
                  <a:schemeClr val="accent1">
                    <a:lumMod val="50000"/>
                  </a:schemeClr>
                </a:solidFill>
              </a:rPr>
              <a:t>Anyone who </a:t>
            </a:r>
            <a:r>
              <a:rPr lang="en-US" sz="1900" dirty="0">
                <a:solidFill>
                  <a:srgbClr val="0070C0"/>
                </a:solidFill>
              </a:rPr>
              <a:t>supervises</a:t>
            </a:r>
            <a:r>
              <a:rPr lang="en-US" sz="1900" dirty="0">
                <a:solidFill>
                  <a:schemeClr val="accent1">
                    <a:lumMod val="50000"/>
                  </a:schemeClr>
                </a:solidFill>
              </a:rPr>
              <a:t> workers who do such work</a:t>
            </a:r>
          </a:p>
          <a:p>
            <a:pPr marL="800100" lvl="1" indent="-342900" algn="l">
              <a:spcAft>
                <a:spcPts val="600"/>
              </a:spcAft>
              <a:buFont typeface="Arial" panose="020B0604020202020204" pitchFamily="34" charset="0"/>
              <a:buChar char="•"/>
            </a:pPr>
            <a:r>
              <a:rPr lang="en-US" sz="1900" dirty="0">
                <a:solidFill>
                  <a:schemeClr val="accent1">
                    <a:lumMod val="50000"/>
                  </a:schemeClr>
                </a:solidFill>
              </a:rPr>
              <a:t>Anyone who </a:t>
            </a:r>
            <a:r>
              <a:rPr lang="en-US" sz="1900" dirty="0">
                <a:solidFill>
                  <a:srgbClr val="0070C0"/>
                </a:solidFill>
              </a:rPr>
              <a:t>works around </a:t>
            </a:r>
            <a:r>
              <a:rPr lang="en-US" sz="1900" dirty="0">
                <a:solidFill>
                  <a:schemeClr val="accent1">
                    <a:lumMod val="50000"/>
                  </a:schemeClr>
                </a:solidFill>
              </a:rPr>
              <a:t>the equipment (NEW)</a:t>
            </a:r>
          </a:p>
          <a:p>
            <a:pPr marL="800100" lvl="1" indent="-342900" algn="l">
              <a:spcAft>
                <a:spcPts val="600"/>
              </a:spcAft>
              <a:buFont typeface="Arial" panose="020B0604020202020204" pitchFamily="34" charset="0"/>
              <a:buChar char="•"/>
            </a:pPr>
            <a:r>
              <a:rPr lang="en-US" sz="1900" dirty="0">
                <a:solidFill>
                  <a:schemeClr val="accent1">
                    <a:lumMod val="50000"/>
                  </a:schemeClr>
                </a:solidFill>
              </a:rPr>
              <a:t>Shall receive training on the Electrical </a:t>
            </a:r>
            <a:br>
              <a:rPr lang="en-US" sz="1900" dirty="0">
                <a:solidFill>
                  <a:schemeClr val="accent1">
                    <a:lumMod val="50000"/>
                  </a:schemeClr>
                </a:solidFill>
              </a:rPr>
            </a:br>
            <a:r>
              <a:rPr lang="en-US" sz="1900" dirty="0">
                <a:solidFill>
                  <a:schemeClr val="accent1">
                    <a:lumMod val="50000"/>
                  </a:schemeClr>
                </a:solidFill>
              </a:rPr>
              <a:t>Safety-Related Work Practices</a:t>
            </a:r>
          </a:p>
          <a:p>
            <a:pPr marL="1257300" lvl="2" indent="-342900" algn="l">
              <a:buFont typeface="Arial" panose="020B0604020202020204" pitchFamily="34" charset="0"/>
              <a:buChar char="•"/>
            </a:pPr>
            <a:r>
              <a:rPr lang="en-US" sz="1700" dirty="0">
                <a:solidFill>
                  <a:schemeClr val="accent1">
                    <a:lumMod val="50000"/>
                  </a:schemeClr>
                </a:solidFill>
              </a:rPr>
              <a:t>De-energizing equipment</a:t>
            </a:r>
          </a:p>
          <a:p>
            <a:pPr marL="1257300" lvl="2" indent="-342900" algn="l">
              <a:buFont typeface="Arial" panose="020B0604020202020204" pitchFamily="34" charset="0"/>
              <a:buChar char="•"/>
            </a:pPr>
            <a:r>
              <a:rPr lang="en-US" sz="1700" dirty="0">
                <a:solidFill>
                  <a:schemeClr val="accent1">
                    <a:lumMod val="50000"/>
                  </a:schemeClr>
                </a:solidFill>
              </a:rPr>
              <a:t>Application of locks and tags</a:t>
            </a:r>
          </a:p>
          <a:p>
            <a:pPr marL="1257300" lvl="2" indent="-342900" algn="l">
              <a:buFont typeface="Arial" panose="020B0604020202020204" pitchFamily="34" charset="0"/>
              <a:buChar char="•"/>
            </a:pPr>
            <a:r>
              <a:rPr lang="en-US" sz="1700" dirty="0">
                <a:solidFill>
                  <a:schemeClr val="accent1">
                    <a:lumMod val="50000"/>
                  </a:schemeClr>
                </a:solidFill>
              </a:rPr>
              <a:t>Distinguish exposed live parts from other parts </a:t>
            </a:r>
          </a:p>
          <a:p>
            <a:pPr marL="1257300" lvl="2" indent="-342900" algn="l">
              <a:buFont typeface="Arial" panose="020B0604020202020204" pitchFamily="34" charset="0"/>
              <a:buChar char="•"/>
            </a:pPr>
            <a:r>
              <a:rPr lang="en-US" sz="1700" dirty="0">
                <a:solidFill>
                  <a:schemeClr val="accent1">
                    <a:lumMod val="50000"/>
                  </a:schemeClr>
                </a:solidFill>
              </a:rPr>
              <a:t>Determine the nominal voltage of exposed live parts</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71734" y="815030"/>
            <a:ext cx="2336800" cy="3857947"/>
          </a:xfrm>
          <a:prstGeom prst="rect">
            <a:avLst/>
          </a:prstGeom>
        </p:spPr>
      </p:pic>
      <p:pic>
        <p:nvPicPr>
          <p:cNvPr id="8" name="Picture 7">
            <a:extLst>
              <a:ext uri="{FF2B5EF4-FFF2-40B4-BE49-F238E27FC236}">
                <a16:creationId xmlns:a16="http://schemas.microsoft.com/office/drawing/2014/main" id="{1C187F90-8C52-4B95-9E75-4127450384A0}"/>
              </a:ext>
            </a:extLst>
          </p:cNvPr>
          <p:cNvPicPr>
            <a:picLocks noChangeAspect="1"/>
          </p:cNvPicPr>
          <p:nvPr/>
        </p:nvPicPr>
        <p:blipFill>
          <a:blip r:embed="rId5"/>
          <a:stretch>
            <a:fillRect/>
          </a:stretch>
        </p:blipFill>
        <p:spPr>
          <a:xfrm>
            <a:off x="0" y="40497"/>
            <a:ext cx="4141876" cy="641540"/>
          </a:xfrm>
          <a:prstGeom prst="rect">
            <a:avLst/>
          </a:prstGeom>
        </p:spPr>
      </p:pic>
    </p:spTree>
    <p:extLst>
      <p:ext uri="{BB962C8B-B14F-4D97-AF65-F5344CB8AC3E}">
        <p14:creationId xmlns:p14="http://schemas.microsoft.com/office/powerpoint/2010/main" val="1910243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5900138" y="5137520"/>
            <a:ext cx="34956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dirty="0">
                <a:latin typeface="Calibri" charset="0"/>
                <a:ea typeface="Calibri" charset="0"/>
                <a:cs typeface="Calibri" charset="0"/>
              </a:rPr>
              <a:t>Source: </a:t>
            </a:r>
            <a:r>
              <a:rPr lang="en-US" sz="900" dirty="0">
                <a:latin typeface="Calibri" charset="0"/>
                <a:ea typeface="Calibri" charset="0"/>
                <a:cs typeface="Calibri" charset="0"/>
                <a:hlinkClick r:id="rId3"/>
              </a:rPr>
              <a:t>Jim White, training director for Shermco Industries </a:t>
            </a:r>
            <a:endParaRPr lang="en-US" sz="900" dirty="0">
              <a:latin typeface="Calibri" charset="0"/>
              <a:ea typeface="Calibri" charset="0"/>
              <a:cs typeface="Calibri" charset="0"/>
            </a:endParaRPr>
          </a:p>
        </p:txBody>
      </p:sp>
      <p:sp>
        <p:nvSpPr>
          <p:cNvPr id="9" name="Rectangle 2"/>
          <p:cNvSpPr>
            <a:spLocks noGrp="1" noChangeArrowheads="1"/>
          </p:cNvSpPr>
          <p:nvPr>
            <p:ph type="ctrTitle"/>
          </p:nvPr>
        </p:nvSpPr>
        <p:spPr>
          <a:xfrm>
            <a:off x="778511" y="631449"/>
            <a:ext cx="6623047" cy="475050"/>
          </a:xfrm>
        </p:spPr>
        <p:txBody>
          <a:bodyPr/>
          <a:lstStyle/>
          <a:p>
            <a:pPr eaLnBrk="1" hangingPunct="1"/>
            <a:r>
              <a:rPr lang="en-US" sz="2800" dirty="0"/>
              <a:t>Safety Ideas</a:t>
            </a:r>
          </a:p>
        </p:txBody>
      </p:sp>
      <p:sp>
        <p:nvSpPr>
          <p:cNvPr id="7" name="Content Placeholder 6"/>
          <p:cNvSpPr>
            <a:spLocks noGrp="1"/>
          </p:cNvSpPr>
          <p:nvPr>
            <p:ph type="subTitle" idx="1"/>
          </p:nvPr>
        </p:nvSpPr>
        <p:spPr>
          <a:xfrm rot="1089">
            <a:off x="818389" y="1274231"/>
            <a:ext cx="7840219" cy="4144339"/>
          </a:xfrm>
        </p:spPr>
        <p:txBody>
          <a:bodyPr>
            <a:normAutofit fontScale="77500" lnSpcReduction="20000"/>
          </a:bodyPr>
          <a:lstStyle/>
          <a:p>
            <a:pPr marL="457200" indent="-457200">
              <a:spcAft>
                <a:spcPts val="300"/>
              </a:spcAft>
              <a:buClrTx/>
              <a:buFont typeface="+mj-lt"/>
              <a:buAutoNum type="arabicPeriod" startAt="4"/>
            </a:pPr>
            <a:r>
              <a:rPr lang="en-US" sz="2400" b="1" cap="none" spc="0" dirty="0"/>
              <a:t>Define a </a:t>
            </a:r>
            <a:r>
              <a:rPr lang="en-US" sz="2400" b="1" i="1" cap="none" spc="0" dirty="0">
                <a:solidFill>
                  <a:srgbClr val="0066FF"/>
                </a:solidFill>
              </a:rPr>
              <a:t>Qualified Person</a:t>
            </a:r>
          </a:p>
          <a:p>
            <a:pPr>
              <a:spcAft>
                <a:spcPts val="300"/>
              </a:spcAft>
              <a:buClrTx/>
            </a:pPr>
            <a:endParaRPr lang="en-US" sz="2400" b="1" cap="none" spc="0" dirty="0"/>
          </a:p>
          <a:p>
            <a:pPr>
              <a:spcAft>
                <a:spcPts val="300"/>
              </a:spcAft>
            </a:pPr>
            <a:r>
              <a:rPr lang="en-US" sz="2600" cap="none" spc="0" dirty="0"/>
              <a:t>OSHA 1910.399 Definitions applicable to this subpart </a:t>
            </a:r>
          </a:p>
          <a:p>
            <a:pPr marL="800100" lvl="1" indent="-342900" algn="l">
              <a:buFont typeface="Arial" panose="020B0604020202020204" pitchFamily="34" charset="0"/>
              <a:buChar char="•"/>
            </a:pPr>
            <a:r>
              <a:rPr lang="en-US" sz="2300" dirty="0">
                <a:solidFill>
                  <a:schemeClr val="accent1">
                    <a:lumMod val="50000"/>
                  </a:schemeClr>
                </a:solidFill>
              </a:rPr>
              <a:t>Has received training</a:t>
            </a:r>
          </a:p>
          <a:p>
            <a:pPr marL="800100" lvl="1" indent="-342900" algn="l">
              <a:spcAft>
                <a:spcPts val="600"/>
              </a:spcAft>
              <a:buFont typeface="Arial" panose="020B0604020202020204" pitchFamily="34" charset="0"/>
              <a:buChar char="•"/>
            </a:pPr>
            <a:r>
              <a:rPr lang="en-US" sz="2300" dirty="0">
                <a:solidFill>
                  <a:schemeClr val="accent1">
                    <a:lumMod val="50000"/>
                  </a:schemeClr>
                </a:solidFill>
              </a:rPr>
              <a:t>Has </a:t>
            </a:r>
            <a:r>
              <a:rPr lang="en-US" sz="2300" dirty="0">
                <a:solidFill>
                  <a:srgbClr val="0070C0"/>
                </a:solidFill>
              </a:rPr>
              <a:t>demonstrated</a:t>
            </a:r>
            <a:r>
              <a:rPr lang="en-US" sz="2300" dirty="0">
                <a:solidFill>
                  <a:schemeClr val="accent1">
                    <a:lumMod val="50000"/>
                  </a:schemeClr>
                </a:solidFill>
              </a:rPr>
              <a:t> skills and knowledge</a:t>
            </a:r>
          </a:p>
          <a:p>
            <a:pPr>
              <a:spcAft>
                <a:spcPts val="300"/>
              </a:spcAft>
            </a:pPr>
            <a:r>
              <a:rPr lang="en-US" sz="2600" cap="none" spc="0" dirty="0"/>
              <a:t>NFPA 70E Article 100</a:t>
            </a:r>
          </a:p>
          <a:p>
            <a:pPr marL="800100" lvl="1" indent="-342900" algn="l">
              <a:spcAft>
                <a:spcPts val="1200"/>
              </a:spcAft>
              <a:buFont typeface="Arial" panose="020B0604020202020204" pitchFamily="34" charset="0"/>
              <a:buChar char="•"/>
            </a:pPr>
            <a:r>
              <a:rPr lang="en-US" sz="2300" dirty="0">
                <a:solidFill>
                  <a:srgbClr val="0070C0"/>
                </a:solidFill>
              </a:rPr>
              <a:t>Documented</a:t>
            </a:r>
            <a:r>
              <a:rPr lang="en-US" sz="2300" dirty="0">
                <a:solidFill>
                  <a:schemeClr val="accent1">
                    <a:lumMod val="50000"/>
                  </a:schemeClr>
                </a:solidFill>
              </a:rPr>
              <a:t> demonstration of identifying hazards</a:t>
            </a:r>
          </a:p>
          <a:p>
            <a:pPr marL="457200" indent="-457200">
              <a:spcBef>
                <a:spcPts val="300"/>
              </a:spcBef>
              <a:buClrTx/>
              <a:buFont typeface="+mj-lt"/>
              <a:buAutoNum type="arabicPeriod" startAt="5"/>
            </a:pPr>
            <a:r>
              <a:rPr lang="en-US" sz="2400" b="1" cap="none" spc="0" dirty="0"/>
              <a:t>Assess the Hazards</a:t>
            </a:r>
          </a:p>
          <a:p>
            <a:pPr>
              <a:spcAft>
                <a:spcPts val="300"/>
              </a:spcAft>
            </a:pPr>
            <a:r>
              <a:rPr lang="en-US" sz="2300" cap="none" spc="0" dirty="0"/>
              <a:t>NFPA 70E: </a:t>
            </a:r>
            <a:r>
              <a:rPr lang="en-US" sz="2300" cap="none" spc="0" dirty="0">
                <a:solidFill>
                  <a:srgbClr val="FF0000"/>
                </a:solidFill>
              </a:rPr>
              <a:t>2018</a:t>
            </a:r>
            <a:r>
              <a:rPr lang="en-US" sz="2300" cap="none" spc="0" dirty="0"/>
              <a:t> requires a job safety plan before work tasks begin </a:t>
            </a:r>
            <a:r>
              <a:rPr lang="en-US" sz="2300" cap="none" spc="0" dirty="0">
                <a:solidFill>
                  <a:srgbClr val="FF0000"/>
                </a:solidFill>
              </a:rPr>
              <a:t>(NEW)</a:t>
            </a:r>
          </a:p>
          <a:p>
            <a:pPr>
              <a:spcAft>
                <a:spcPts val="300"/>
              </a:spcAft>
            </a:pPr>
            <a:r>
              <a:rPr lang="en-US" sz="2300" cap="none" spc="0" dirty="0"/>
              <a:t>Osha 1910.132(d)(1) personal protective equipment</a:t>
            </a:r>
          </a:p>
          <a:p>
            <a:pPr marL="800100" lvl="1" indent="-342900" algn="l">
              <a:buFont typeface="Arial" panose="020B0604020202020204" pitchFamily="34" charset="0"/>
              <a:buChar char="•"/>
            </a:pPr>
            <a:r>
              <a:rPr lang="en-US" sz="2300" dirty="0">
                <a:solidFill>
                  <a:schemeClr val="accent1">
                    <a:lumMod val="50000"/>
                  </a:schemeClr>
                </a:solidFill>
              </a:rPr>
              <a:t>Hazards are present</a:t>
            </a:r>
          </a:p>
          <a:p>
            <a:pPr marL="800100" lvl="1" indent="-342900" algn="l">
              <a:buFont typeface="Arial" panose="020B0604020202020204" pitchFamily="34" charset="0"/>
              <a:buChar char="•"/>
            </a:pPr>
            <a:r>
              <a:rPr lang="en-US" sz="2300" dirty="0">
                <a:solidFill>
                  <a:schemeClr val="accent1">
                    <a:lumMod val="50000"/>
                  </a:schemeClr>
                </a:solidFill>
              </a:rPr>
              <a:t>Hazards that are </a:t>
            </a:r>
            <a:r>
              <a:rPr lang="en-US" sz="2300" dirty="0">
                <a:solidFill>
                  <a:srgbClr val="0070C0"/>
                </a:solidFill>
              </a:rPr>
              <a:t>likely to be </a:t>
            </a:r>
            <a:r>
              <a:rPr lang="en-US" sz="2300" dirty="0">
                <a:solidFill>
                  <a:schemeClr val="accent1">
                    <a:lumMod val="50000"/>
                  </a:schemeClr>
                </a:solidFill>
              </a:rPr>
              <a:t>present</a:t>
            </a:r>
          </a:p>
          <a:p>
            <a:pPr marL="800100" lvl="1" indent="-342900" algn="l">
              <a:buFont typeface="Arial" panose="020B0604020202020204" pitchFamily="34" charset="0"/>
              <a:buChar char="•"/>
            </a:pPr>
            <a:r>
              <a:rPr lang="en-US" sz="2300" dirty="0">
                <a:solidFill>
                  <a:schemeClr val="accent1">
                    <a:lumMod val="50000"/>
                  </a:schemeClr>
                </a:solidFill>
              </a:rPr>
              <a:t>Must produce a certification of hazard assessment document </a:t>
            </a:r>
          </a:p>
          <a:p>
            <a:endParaRPr lang="en-US" dirty="0"/>
          </a:p>
        </p:txBody>
      </p:sp>
      <p:pic>
        <p:nvPicPr>
          <p:cNvPr id="5" name="Picture 4">
            <a:extLst>
              <a:ext uri="{FF2B5EF4-FFF2-40B4-BE49-F238E27FC236}">
                <a16:creationId xmlns:a16="http://schemas.microsoft.com/office/drawing/2014/main" id="{2A0088F5-612B-481E-858C-E44712542281}"/>
              </a:ext>
            </a:extLst>
          </p:cNvPr>
          <p:cNvPicPr>
            <a:picLocks noChangeAspect="1"/>
          </p:cNvPicPr>
          <p:nvPr/>
        </p:nvPicPr>
        <p:blipFill>
          <a:blip r:embed="rId4"/>
          <a:stretch>
            <a:fillRect/>
          </a:stretch>
        </p:blipFill>
        <p:spPr>
          <a:xfrm>
            <a:off x="0" y="0"/>
            <a:ext cx="4141876" cy="641540"/>
          </a:xfrm>
          <a:prstGeom prst="rect">
            <a:avLst/>
          </a:prstGeom>
        </p:spPr>
      </p:pic>
    </p:spTree>
    <p:extLst>
      <p:ext uri="{BB962C8B-B14F-4D97-AF65-F5344CB8AC3E}">
        <p14:creationId xmlns:p14="http://schemas.microsoft.com/office/powerpoint/2010/main" val="567717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076" y="686696"/>
            <a:ext cx="6623047" cy="452472"/>
          </a:xfrm>
        </p:spPr>
        <p:txBody>
          <a:bodyPr/>
          <a:lstStyle/>
          <a:p>
            <a:r>
              <a:rPr lang="en-US" sz="2800" dirty="0"/>
              <a:t>Poll Question</a:t>
            </a:r>
          </a:p>
        </p:txBody>
      </p:sp>
      <p:sp>
        <p:nvSpPr>
          <p:cNvPr id="3" name="Content Placeholder 2"/>
          <p:cNvSpPr>
            <a:spLocks noGrp="1"/>
          </p:cNvSpPr>
          <p:nvPr>
            <p:ph type="subTitle" idx="1"/>
          </p:nvPr>
        </p:nvSpPr>
        <p:spPr>
          <a:xfrm rot="1089">
            <a:off x="705676" y="1319418"/>
            <a:ext cx="6623003" cy="2801029"/>
          </a:xfrm>
        </p:spPr>
        <p:txBody>
          <a:bodyPr>
            <a:normAutofit/>
          </a:bodyPr>
          <a:lstStyle/>
          <a:p>
            <a:pPr marL="0" indent="0">
              <a:spcAft>
                <a:spcPts val="1200"/>
              </a:spcAft>
              <a:buNone/>
            </a:pPr>
            <a:r>
              <a:rPr lang="en-US" sz="2000" b="1" cap="none" spc="0" dirty="0"/>
              <a:t>How valuable has this webinar been to you?</a:t>
            </a:r>
          </a:p>
          <a:p>
            <a:pPr marL="571500" lvl="1" indent="-457200" algn="l">
              <a:spcAft>
                <a:spcPts val="1200"/>
              </a:spcAft>
              <a:buFont typeface="+mj-lt"/>
              <a:buAutoNum type="alphaLcParenR"/>
            </a:pPr>
            <a:r>
              <a:rPr lang="en-US" sz="1800" dirty="0">
                <a:solidFill>
                  <a:schemeClr val="accent1">
                    <a:lumMod val="50000"/>
                  </a:schemeClr>
                </a:solidFill>
              </a:rPr>
              <a:t>Not valuable at all </a:t>
            </a:r>
          </a:p>
          <a:p>
            <a:pPr marL="571500" lvl="1" indent="-457200" algn="l">
              <a:spcAft>
                <a:spcPts val="1200"/>
              </a:spcAft>
              <a:buFont typeface="+mj-lt"/>
              <a:buAutoNum type="alphaLcParenR"/>
            </a:pPr>
            <a:r>
              <a:rPr lang="en-US" sz="1800" dirty="0">
                <a:solidFill>
                  <a:schemeClr val="accent1">
                    <a:lumMod val="50000"/>
                  </a:schemeClr>
                </a:solidFill>
              </a:rPr>
              <a:t>Slightly valuable</a:t>
            </a:r>
          </a:p>
          <a:p>
            <a:pPr marL="571500" lvl="1" indent="-457200" algn="l">
              <a:spcAft>
                <a:spcPts val="1200"/>
              </a:spcAft>
              <a:buFont typeface="+mj-lt"/>
              <a:buAutoNum type="alphaLcParenR"/>
            </a:pPr>
            <a:r>
              <a:rPr lang="en-US" sz="1800" dirty="0">
                <a:solidFill>
                  <a:schemeClr val="accent1">
                    <a:lumMod val="50000"/>
                  </a:schemeClr>
                </a:solidFill>
              </a:rPr>
              <a:t>Moderately valuable</a:t>
            </a:r>
          </a:p>
          <a:p>
            <a:pPr marL="571500" lvl="1" indent="-457200" algn="l">
              <a:spcAft>
                <a:spcPts val="1200"/>
              </a:spcAft>
              <a:buFont typeface="+mj-lt"/>
              <a:buAutoNum type="alphaLcParenR"/>
            </a:pPr>
            <a:r>
              <a:rPr lang="en-US" sz="1800" dirty="0">
                <a:solidFill>
                  <a:schemeClr val="accent1">
                    <a:lumMod val="50000"/>
                  </a:schemeClr>
                </a:solidFill>
              </a:rPr>
              <a:t>Very valuable</a:t>
            </a:r>
          </a:p>
          <a:p>
            <a:pPr marL="571500" lvl="1" indent="-457200" algn="l">
              <a:spcAft>
                <a:spcPts val="1200"/>
              </a:spcAft>
              <a:buFont typeface="+mj-lt"/>
              <a:buAutoNum type="alphaLcParenR"/>
            </a:pPr>
            <a:r>
              <a:rPr lang="en-US" sz="1800" dirty="0">
                <a:solidFill>
                  <a:schemeClr val="accent1">
                    <a:lumMod val="50000"/>
                  </a:schemeClr>
                </a:solidFill>
              </a:rPr>
              <a:t>Extremely valuable</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5722" y="1815997"/>
            <a:ext cx="3621611" cy="2803127"/>
          </a:xfrm>
          <a:prstGeom prst="rect">
            <a:avLst/>
          </a:prstGeom>
        </p:spPr>
      </p:pic>
      <p:pic>
        <p:nvPicPr>
          <p:cNvPr id="5" name="Picture 4">
            <a:extLst>
              <a:ext uri="{FF2B5EF4-FFF2-40B4-BE49-F238E27FC236}">
                <a16:creationId xmlns:a16="http://schemas.microsoft.com/office/drawing/2014/main" id="{5DA86758-B404-4BBF-A5E4-9F9DE050FE88}"/>
              </a:ext>
            </a:extLst>
          </p:cNvPr>
          <p:cNvPicPr>
            <a:picLocks noChangeAspect="1"/>
          </p:cNvPicPr>
          <p:nvPr/>
        </p:nvPicPr>
        <p:blipFill>
          <a:blip r:embed="rId3"/>
          <a:stretch>
            <a:fillRect/>
          </a:stretch>
        </p:blipFill>
        <p:spPr>
          <a:xfrm>
            <a:off x="0" y="0"/>
            <a:ext cx="4141876" cy="641540"/>
          </a:xfrm>
          <a:prstGeom prst="rect">
            <a:avLst/>
          </a:prstGeom>
        </p:spPr>
      </p:pic>
    </p:spTree>
    <p:extLst>
      <p:ext uri="{BB962C8B-B14F-4D97-AF65-F5344CB8AC3E}">
        <p14:creationId xmlns:p14="http://schemas.microsoft.com/office/powerpoint/2010/main" val="1494637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1103974" y="5021869"/>
            <a:ext cx="34956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dirty="0">
                <a:latin typeface="Calibri" charset="0"/>
                <a:ea typeface="Calibri" charset="0"/>
                <a:cs typeface="Calibri" charset="0"/>
              </a:rPr>
              <a:t>Source: </a:t>
            </a:r>
            <a:r>
              <a:rPr lang="en-US" sz="900" dirty="0">
                <a:latin typeface="Calibri" charset="0"/>
                <a:ea typeface="Calibri" charset="0"/>
                <a:cs typeface="Calibri" charset="0"/>
                <a:hlinkClick r:id="rId3"/>
              </a:rPr>
              <a:t>Jim White, training director for Shermco Industries </a:t>
            </a:r>
            <a:endParaRPr lang="en-US" sz="900" dirty="0">
              <a:latin typeface="Calibri" charset="0"/>
              <a:ea typeface="Calibri" charset="0"/>
              <a:cs typeface="Calibri" charset="0"/>
            </a:endParaRPr>
          </a:p>
        </p:txBody>
      </p:sp>
      <p:sp>
        <p:nvSpPr>
          <p:cNvPr id="11" name="Rectangle 2"/>
          <p:cNvSpPr>
            <a:spLocks noGrp="1" noChangeArrowheads="1"/>
          </p:cNvSpPr>
          <p:nvPr>
            <p:ph type="ctrTitle"/>
          </p:nvPr>
        </p:nvSpPr>
        <p:spPr>
          <a:xfrm>
            <a:off x="954529" y="644693"/>
            <a:ext cx="6623047" cy="497628"/>
          </a:xfrm>
        </p:spPr>
        <p:txBody>
          <a:bodyPr/>
          <a:lstStyle/>
          <a:p>
            <a:pPr eaLnBrk="1" hangingPunct="1"/>
            <a:r>
              <a:rPr lang="en-US" sz="2800" dirty="0"/>
              <a:t>Safety Ideas</a:t>
            </a:r>
          </a:p>
        </p:txBody>
      </p:sp>
      <p:sp>
        <p:nvSpPr>
          <p:cNvPr id="7" name="Content Placeholder 6"/>
          <p:cNvSpPr>
            <a:spLocks noGrp="1"/>
          </p:cNvSpPr>
          <p:nvPr>
            <p:ph type="subTitle" idx="1"/>
          </p:nvPr>
        </p:nvSpPr>
        <p:spPr>
          <a:xfrm rot="1089">
            <a:off x="954552" y="1316142"/>
            <a:ext cx="6623003" cy="3648589"/>
          </a:xfrm>
        </p:spPr>
        <p:txBody>
          <a:bodyPr>
            <a:normAutofit fontScale="92500" lnSpcReduction="10000"/>
          </a:bodyPr>
          <a:lstStyle/>
          <a:p>
            <a:pPr marL="457200" indent="-457200">
              <a:spcBef>
                <a:spcPts val="600"/>
              </a:spcBef>
              <a:spcAft>
                <a:spcPts val="600"/>
              </a:spcAft>
              <a:buClrTx/>
              <a:buFont typeface="+mj-lt"/>
              <a:buAutoNum type="arabicPeriod" startAt="6"/>
            </a:pPr>
            <a:r>
              <a:rPr lang="en-US" sz="2400" b="1" cap="none" spc="0" dirty="0"/>
              <a:t>Conduct Job Briefings</a:t>
            </a:r>
          </a:p>
          <a:p>
            <a:pPr>
              <a:spcBef>
                <a:spcPts val="600"/>
              </a:spcBef>
              <a:spcAft>
                <a:spcPts val="600"/>
              </a:spcAft>
            </a:pPr>
            <a:r>
              <a:rPr lang="en-US" sz="2000" cap="none" spc="0" dirty="0"/>
              <a:t>Hazards that may be encountered </a:t>
            </a:r>
          </a:p>
          <a:p>
            <a:pPr>
              <a:spcBef>
                <a:spcPts val="600"/>
              </a:spcBef>
              <a:spcAft>
                <a:spcPts val="600"/>
              </a:spcAft>
            </a:pPr>
            <a:r>
              <a:rPr lang="en-US" sz="2000" cap="none" spc="0" dirty="0"/>
              <a:t>What personal protective equipment (PPE) </a:t>
            </a:r>
            <a:br>
              <a:rPr lang="en-US" sz="2000" cap="none" spc="0" dirty="0"/>
            </a:br>
            <a:r>
              <a:rPr lang="en-US" sz="2000" cap="none" spc="0" dirty="0"/>
              <a:t>is to be used</a:t>
            </a:r>
          </a:p>
          <a:p>
            <a:pPr>
              <a:spcBef>
                <a:spcPts val="600"/>
              </a:spcBef>
              <a:spcAft>
                <a:spcPts val="600"/>
              </a:spcAft>
            </a:pPr>
            <a:r>
              <a:rPr lang="en-US" sz="2000" cap="none" spc="0" dirty="0"/>
              <a:t>Emergency contact numbers and procedures</a:t>
            </a:r>
          </a:p>
          <a:p>
            <a:pPr>
              <a:spcBef>
                <a:spcPts val="600"/>
              </a:spcBef>
              <a:spcAft>
                <a:spcPts val="600"/>
              </a:spcAft>
            </a:pPr>
            <a:r>
              <a:rPr lang="en-US" sz="2000" cap="none" spc="0" dirty="0"/>
              <a:t>Any extraction procedure or other emergency </a:t>
            </a:r>
            <a:br>
              <a:rPr lang="en-US" sz="2000" cap="none" spc="0" dirty="0"/>
            </a:br>
            <a:r>
              <a:rPr lang="en-US" sz="2000" cap="none" spc="0" dirty="0"/>
              <a:t>procedure that may be needed</a:t>
            </a:r>
          </a:p>
          <a:p>
            <a:pPr>
              <a:spcBef>
                <a:spcPts val="600"/>
              </a:spcBef>
              <a:spcAft>
                <a:spcPts val="600"/>
              </a:spcAft>
            </a:pPr>
            <a:r>
              <a:rPr lang="en-US" sz="2000" cap="none" spc="0" dirty="0"/>
              <a:t>What work is being done in the area</a:t>
            </a:r>
          </a:p>
          <a:p>
            <a:pPr>
              <a:spcBef>
                <a:spcPts val="600"/>
              </a:spcBef>
              <a:spcAft>
                <a:spcPts val="600"/>
              </a:spcAft>
            </a:pPr>
            <a:r>
              <a:rPr lang="en-US" sz="2000" cap="none" spc="0" dirty="0"/>
              <a:t>If any work is being done on the circuit you </a:t>
            </a:r>
            <a:br>
              <a:rPr lang="en-US" sz="2000" cap="none" spc="0" dirty="0"/>
            </a:br>
            <a:r>
              <a:rPr lang="en-US" sz="2000" cap="none" spc="0" dirty="0"/>
              <a:t>are working on</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5645" y="987716"/>
            <a:ext cx="2535222" cy="3802832"/>
          </a:xfrm>
          <a:prstGeom prst="rect">
            <a:avLst/>
          </a:prstGeom>
        </p:spPr>
      </p:pic>
      <p:pic>
        <p:nvPicPr>
          <p:cNvPr id="8" name="Picture 7">
            <a:extLst>
              <a:ext uri="{FF2B5EF4-FFF2-40B4-BE49-F238E27FC236}">
                <a16:creationId xmlns:a16="http://schemas.microsoft.com/office/drawing/2014/main" id="{AC2BA7D7-C8A7-496B-AB40-C6D21261BE95}"/>
              </a:ext>
            </a:extLst>
          </p:cNvPr>
          <p:cNvPicPr>
            <a:picLocks noChangeAspect="1"/>
          </p:cNvPicPr>
          <p:nvPr/>
        </p:nvPicPr>
        <p:blipFill>
          <a:blip r:embed="rId5"/>
          <a:stretch>
            <a:fillRect/>
          </a:stretch>
        </p:blipFill>
        <p:spPr>
          <a:xfrm>
            <a:off x="0" y="14262"/>
            <a:ext cx="4141876" cy="641540"/>
          </a:xfrm>
          <a:prstGeom prst="rect">
            <a:avLst/>
          </a:prstGeom>
        </p:spPr>
      </p:pic>
    </p:spTree>
    <p:extLst>
      <p:ext uri="{BB962C8B-B14F-4D97-AF65-F5344CB8AC3E}">
        <p14:creationId xmlns:p14="http://schemas.microsoft.com/office/powerpoint/2010/main" val="2301246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778511" y="712357"/>
            <a:ext cx="6623047" cy="429895"/>
          </a:xfrm>
        </p:spPr>
        <p:txBody>
          <a:bodyPr/>
          <a:lstStyle/>
          <a:p>
            <a:pPr eaLnBrk="1" hangingPunct="1"/>
            <a:r>
              <a:rPr lang="en-US" sz="2800" dirty="0"/>
              <a:t>Safety Ideas</a:t>
            </a:r>
          </a:p>
        </p:txBody>
      </p:sp>
      <p:sp>
        <p:nvSpPr>
          <p:cNvPr id="2" name="Content Placeholder 1"/>
          <p:cNvSpPr>
            <a:spLocks noGrp="1"/>
          </p:cNvSpPr>
          <p:nvPr>
            <p:ph type="subTitle" idx="1"/>
          </p:nvPr>
        </p:nvSpPr>
        <p:spPr>
          <a:xfrm rot="1089">
            <a:off x="441602" y="1217213"/>
            <a:ext cx="6623003" cy="3987648"/>
          </a:xfrm>
        </p:spPr>
        <p:txBody>
          <a:bodyPr>
            <a:normAutofit fontScale="85000" lnSpcReduction="20000"/>
          </a:bodyPr>
          <a:lstStyle/>
          <a:p>
            <a:pPr marL="819150" indent="-457200">
              <a:lnSpc>
                <a:spcPct val="110000"/>
              </a:lnSpc>
              <a:spcAft>
                <a:spcPts val="300"/>
              </a:spcAft>
              <a:buClrTx/>
              <a:buSzPct val="100000"/>
              <a:buFont typeface="+mj-lt"/>
              <a:buAutoNum type="arabicPeriod" startAt="7"/>
            </a:pPr>
            <a:r>
              <a:rPr lang="en-US" sz="2400" b="1" cap="none" spc="0" dirty="0"/>
              <a:t>Enforce PPE use</a:t>
            </a:r>
          </a:p>
          <a:p>
            <a:pPr marL="647700" indent="-285750">
              <a:lnSpc>
                <a:spcPct val="110000"/>
              </a:lnSpc>
              <a:spcBef>
                <a:spcPts val="0"/>
              </a:spcBef>
              <a:buSzPct val="100000"/>
            </a:pPr>
            <a:r>
              <a:rPr lang="en-US" sz="2200" cap="none" spc="0" dirty="0"/>
              <a:t>OSHA 1910.335(a)(1)(</a:t>
            </a:r>
            <a:r>
              <a:rPr lang="en-US" sz="2200" cap="none" spc="0" dirty="0" err="1"/>
              <a:t>i</a:t>
            </a:r>
            <a:r>
              <a:rPr lang="en-US" sz="2200" cap="none" spc="0" dirty="0"/>
              <a:t>) Safeguards for personnel protection.</a:t>
            </a:r>
          </a:p>
          <a:p>
            <a:pPr marL="1162050" lvl="1" indent="-342900" algn="l">
              <a:lnSpc>
                <a:spcPct val="110000"/>
              </a:lnSpc>
              <a:buSzPct val="100000"/>
              <a:buFont typeface="Arial" panose="020B0604020202020204" pitchFamily="34" charset="0"/>
              <a:buChar char="•"/>
            </a:pPr>
            <a:r>
              <a:rPr lang="en-US" sz="2100" dirty="0">
                <a:solidFill>
                  <a:schemeClr val="accent1">
                    <a:lumMod val="50000"/>
                  </a:schemeClr>
                </a:solidFill>
              </a:rPr>
              <a:t>Employees … shall be provided with, </a:t>
            </a:r>
            <a:r>
              <a:rPr lang="en-US" sz="2100" dirty="0">
                <a:solidFill>
                  <a:srgbClr val="0070C0"/>
                </a:solidFill>
              </a:rPr>
              <a:t>and shall use</a:t>
            </a:r>
            <a:r>
              <a:rPr lang="en-US" sz="2100" dirty="0">
                <a:solidFill>
                  <a:schemeClr val="accent1">
                    <a:lumMod val="50000"/>
                  </a:schemeClr>
                </a:solidFill>
              </a:rPr>
              <a:t>, electrical protective equipment. </a:t>
            </a:r>
          </a:p>
          <a:p>
            <a:pPr marL="819150" indent="-457200">
              <a:lnSpc>
                <a:spcPct val="110000"/>
              </a:lnSpc>
              <a:spcBef>
                <a:spcPts val="600"/>
              </a:spcBef>
              <a:spcAft>
                <a:spcPts val="300"/>
              </a:spcAft>
              <a:buClrTx/>
              <a:buSzPct val="100000"/>
              <a:buFont typeface="+mj-lt"/>
              <a:buAutoNum type="arabicPeriod" startAt="8"/>
            </a:pPr>
            <a:r>
              <a:rPr lang="en-US" sz="2400" b="1" cap="none" spc="0" dirty="0"/>
              <a:t>Check Employee Impairment</a:t>
            </a:r>
          </a:p>
          <a:p>
            <a:pPr marL="647700" indent="-285750">
              <a:lnSpc>
                <a:spcPct val="110000"/>
              </a:lnSpc>
              <a:spcBef>
                <a:spcPts val="0"/>
              </a:spcBef>
              <a:buSzPct val="100000"/>
            </a:pPr>
            <a:r>
              <a:rPr lang="en-US" sz="2200" cap="none" spc="0" dirty="0"/>
              <a:t>Employees cannot perform energized work if unable to do so safely. </a:t>
            </a:r>
          </a:p>
          <a:p>
            <a:pPr marL="960882" lvl="1" indent="-342900" algn="l">
              <a:lnSpc>
                <a:spcPct val="110000"/>
              </a:lnSpc>
              <a:spcAft>
                <a:spcPts val="600"/>
              </a:spcAft>
              <a:buSzPct val="100000"/>
              <a:buFont typeface="Arial" panose="020B0604020202020204" pitchFamily="34" charset="0"/>
              <a:buChar char="•"/>
            </a:pPr>
            <a:r>
              <a:rPr lang="en-US" sz="2100" dirty="0">
                <a:solidFill>
                  <a:schemeClr val="accent1">
                    <a:lumMod val="50000"/>
                  </a:schemeClr>
                </a:solidFill>
              </a:rPr>
              <a:t>A worker can be impaired by alcohol, illness, lack of sleep, or over-the-counter medications.</a:t>
            </a:r>
          </a:p>
          <a:p>
            <a:pPr marL="819150" indent="-457200">
              <a:lnSpc>
                <a:spcPct val="110000"/>
              </a:lnSpc>
              <a:spcAft>
                <a:spcPts val="300"/>
              </a:spcAft>
              <a:buClrTx/>
              <a:buSzPct val="100000"/>
              <a:buFont typeface="+mj-lt"/>
              <a:buAutoNum type="arabicPeriod" startAt="9"/>
            </a:pPr>
            <a:r>
              <a:rPr lang="en-US" sz="2400" b="1" cap="none" spc="0" dirty="0"/>
              <a:t>No Shortcuts!</a:t>
            </a:r>
          </a:p>
          <a:p>
            <a:pPr marL="647700" indent="-285750">
              <a:lnSpc>
                <a:spcPct val="110000"/>
              </a:lnSpc>
              <a:spcBef>
                <a:spcPts val="0"/>
              </a:spcBef>
              <a:buSzPct val="100000"/>
            </a:pPr>
            <a:r>
              <a:rPr lang="en-US" sz="2100" cap="none" spc="0" dirty="0"/>
              <a:t>Never tell someone to do something you </a:t>
            </a:r>
            <a:br>
              <a:rPr lang="en-US" sz="2100" cap="none" spc="0" dirty="0"/>
            </a:br>
            <a:r>
              <a:rPr lang="en-US" sz="2100" cap="none" spc="0" dirty="0"/>
              <a:t>know is unsafe. </a:t>
            </a:r>
          </a:p>
          <a:p>
            <a:pPr marL="971550" indent="-609600">
              <a:lnSpc>
                <a:spcPct val="90000"/>
              </a:lnSpc>
              <a:buSzPct val="100000"/>
              <a:buFont typeface="Wingdings" pitchFamily="2" charset="2"/>
              <a:buAutoNum type="arabicPeriod" startAt="7"/>
            </a:pPr>
            <a:endParaRPr lang="en-US" sz="1800" dirty="0"/>
          </a:p>
        </p:txBody>
      </p:sp>
      <p:sp>
        <p:nvSpPr>
          <p:cNvPr id="6" name="Text Box 11"/>
          <p:cNvSpPr txBox="1">
            <a:spLocks noChangeArrowheads="1"/>
          </p:cNvSpPr>
          <p:nvPr/>
        </p:nvSpPr>
        <p:spPr bwMode="auto">
          <a:xfrm>
            <a:off x="1768405" y="5090494"/>
            <a:ext cx="34956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900" dirty="0">
                <a:latin typeface="Calibri" charset="0"/>
                <a:ea typeface="Calibri" charset="0"/>
                <a:cs typeface="Calibri" charset="0"/>
              </a:rPr>
              <a:t>Source: </a:t>
            </a:r>
            <a:r>
              <a:rPr lang="en-US" sz="900" dirty="0">
                <a:latin typeface="Calibri" charset="0"/>
                <a:ea typeface="Calibri" charset="0"/>
                <a:cs typeface="Calibri" charset="0"/>
                <a:hlinkClick r:id="rId3"/>
              </a:rPr>
              <a:t>Jim White, training director for Shermco Industries </a:t>
            </a:r>
            <a:endParaRPr lang="en-US" sz="900" dirty="0">
              <a:latin typeface="Calibri" charset="0"/>
              <a:ea typeface="Calibri" charset="0"/>
              <a:cs typeface="Calibri"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831" y="1542870"/>
            <a:ext cx="1816221" cy="2724331"/>
          </a:xfrm>
          <a:prstGeom prst="rect">
            <a:avLst/>
          </a:prstGeom>
        </p:spPr>
      </p:pic>
      <p:pic>
        <p:nvPicPr>
          <p:cNvPr id="8" name="Picture 7">
            <a:extLst>
              <a:ext uri="{FF2B5EF4-FFF2-40B4-BE49-F238E27FC236}">
                <a16:creationId xmlns:a16="http://schemas.microsoft.com/office/drawing/2014/main" id="{5865AB5A-AB88-4CE3-A9A7-4C2F3DE2BE7C}"/>
              </a:ext>
            </a:extLst>
          </p:cNvPr>
          <p:cNvPicPr>
            <a:picLocks noChangeAspect="1"/>
          </p:cNvPicPr>
          <p:nvPr/>
        </p:nvPicPr>
        <p:blipFill>
          <a:blip r:embed="rId5"/>
          <a:stretch>
            <a:fillRect/>
          </a:stretch>
        </p:blipFill>
        <p:spPr>
          <a:xfrm>
            <a:off x="0" y="15776"/>
            <a:ext cx="4141876" cy="641540"/>
          </a:xfrm>
          <a:prstGeom prst="rect">
            <a:avLst/>
          </a:prstGeom>
        </p:spPr>
      </p:pic>
    </p:spTree>
    <p:extLst>
      <p:ext uri="{BB962C8B-B14F-4D97-AF65-F5344CB8AC3E}">
        <p14:creationId xmlns:p14="http://schemas.microsoft.com/office/powerpoint/2010/main" val="1246049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778511" y="712357"/>
            <a:ext cx="6623047" cy="429895"/>
          </a:xfrm>
        </p:spPr>
        <p:txBody>
          <a:bodyPr/>
          <a:lstStyle/>
          <a:p>
            <a:r>
              <a:rPr lang="en-US" sz="2800" dirty="0"/>
              <a:t>How You Can Help</a:t>
            </a:r>
          </a:p>
        </p:txBody>
      </p:sp>
      <p:sp>
        <p:nvSpPr>
          <p:cNvPr id="2" name="Content Placeholder 1"/>
          <p:cNvSpPr>
            <a:spLocks noGrp="1"/>
          </p:cNvSpPr>
          <p:nvPr>
            <p:ph type="subTitle" idx="1"/>
          </p:nvPr>
        </p:nvSpPr>
        <p:spPr>
          <a:xfrm rot="1089">
            <a:off x="441602" y="1217152"/>
            <a:ext cx="6235913" cy="3987648"/>
          </a:xfrm>
        </p:spPr>
        <p:txBody>
          <a:bodyPr>
            <a:normAutofit/>
          </a:bodyPr>
          <a:lstStyle/>
          <a:p>
            <a:pPr lvl="1" algn="l">
              <a:lnSpc>
                <a:spcPct val="110000"/>
              </a:lnSpc>
              <a:spcBef>
                <a:spcPts val="800"/>
              </a:spcBef>
            </a:pPr>
            <a:r>
              <a:rPr lang="en-US" sz="1800" dirty="0">
                <a:solidFill>
                  <a:schemeClr val="tx1"/>
                </a:solidFill>
              </a:rPr>
              <a:t>If you own and operate your own station:</a:t>
            </a:r>
          </a:p>
          <a:p>
            <a:pPr marL="1200150" lvl="2" indent="-285750" algn="l">
              <a:lnSpc>
                <a:spcPct val="110000"/>
              </a:lnSpc>
              <a:spcBef>
                <a:spcPts val="800"/>
              </a:spcBef>
              <a:buFont typeface="Wingdings" panose="05000000000000000000" pitchFamily="2" charset="2"/>
              <a:buChar char="§"/>
            </a:pPr>
            <a:r>
              <a:rPr lang="en-US" sz="1600" dirty="0">
                <a:solidFill>
                  <a:schemeClr val="tx1"/>
                </a:solidFill>
              </a:rPr>
              <a:t>Ensure you are maintaining your equipment, as per your specific required preventative maintenance cycle time</a:t>
            </a:r>
          </a:p>
          <a:p>
            <a:pPr marL="1200150" lvl="2" indent="-285750" algn="l">
              <a:lnSpc>
                <a:spcPct val="110000"/>
              </a:lnSpc>
              <a:spcBef>
                <a:spcPts val="800"/>
              </a:spcBef>
              <a:buFont typeface="Wingdings" panose="05000000000000000000" pitchFamily="2" charset="2"/>
              <a:buChar char="§"/>
            </a:pPr>
            <a:r>
              <a:rPr lang="en-US" sz="1600" dirty="0">
                <a:solidFill>
                  <a:schemeClr val="tx1"/>
                </a:solidFill>
              </a:rPr>
              <a:t>Ensure your contact information is kept up to date in PSE&amp;G records</a:t>
            </a:r>
          </a:p>
          <a:p>
            <a:pPr marL="1200150" lvl="2" indent="-285750" algn="l">
              <a:lnSpc>
                <a:spcPct val="110000"/>
              </a:lnSpc>
              <a:spcBef>
                <a:spcPts val="800"/>
              </a:spcBef>
              <a:buFont typeface="Wingdings" panose="05000000000000000000" pitchFamily="2" charset="2"/>
              <a:buChar char="§"/>
            </a:pPr>
            <a:r>
              <a:rPr lang="en-US" sz="1600" dirty="0">
                <a:solidFill>
                  <a:schemeClr val="tx1"/>
                </a:solidFill>
              </a:rPr>
              <a:t>Ensure PSE&amp;G has access to your site</a:t>
            </a:r>
          </a:p>
          <a:p>
            <a:pPr marL="457200" lvl="2" algn="l">
              <a:lnSpc>
                <a:spcPct val="110000"/>
              </a:lnSpc>
              <a:spcBef>
                <a:spcPts val="800"/>
              </a:spcBef>
            </a:pPr>
            <a:r>
              <a:rPr lang="en-US" sz="1800" dirty="0">
                <a:solidFill>
                  <a:schemeClr val="tx1"/>
                </a:solidFill>
              </a:rPr>
              <a:t>If you are a primary customer:</a:t>
            </a:r>
          </a:p>
          <a:p>
            <a:pPr marL="1206500" lvl="1" indent="-285750" algn="l">
              <a:lnSpc>
                <a:spcPct val="110000"/>
              </a:lnSpc>
              <a:spcBef>
                <a:spcPts val="800"/>
              </a:spcBef>
              <a:buFont typeface="Wingdings" panose="05000000000000000000" pitchFamily="2" charset="2"/>
              <a:buChar char="§"/>
            </a:pPr>
            <a:r>
              <a:rPr lang="en-US" sz="1600" dirty="0">
                <a:solidFill>
                  <a:schemeClr val="tx1"/>
                </a:solidFill>
              </a:rPr>
              <a:t>Ensure your generator is well maintained</a:t>
            </a:r>
          </a:p>
          <a:p>
            <a:pPr marL="1435100" lvl="2" indent="-63500" algn="l">
              <a:lnSpc>
                <a:spcPct val="110000"/>
              </a:lnSpc>
              <a:spcBef>
                <a:spcPts val="800"/>
              </a:spcBef>
              <a:buFont typeface="Courier New" panose="02070309020205020404" pitchFamily="49" charset="0"/>
              <a:buChar char="o"/>
            </a:pPr>
            <a:r>
              <a:rPr lang="en-US" sz="1600" dirty="0">
                <a:solidFill>
                  <a:schemeClr val="tx1"/>
                </a:solidFill>
              </a:rPr>
              <a:t>  Settings for generators and UPS systems should be coordinated with PSE&amp;G system</a:t>
            </a:r>
          </a:p>
          <a:p>
            <a:pPr marL="1206500" lvl="1" indent="-292100" algn="l">
              <a:lnSpc>
                <a:spcPct val="110000"/>
              </a:lnSpc>
              <a:spcBef>
                <a:spcPts val="800"/>
              </a:spcBef>
              <a:buFont typeface="Wingdings" panose="05000000000000000000" pitchFamily="2" charset="2"/>
              <a:buChar char="§"/>
            </a:pPr>
            <a:r>
              <a:rPr lang="en-US" sz="1600" dirty="0">
                <a:solidFill>
                  <a:schemeClr val="tx1"/>
                </a:solidFill>
              </a:rPr>
              <a:t>Inform you Customer Advisor of any changes in site contact information as soon as possible</a:t>
            </a:r>
          </a:p>
        </p:txBody>
      </p:sp>
      <p:pic>
        <p:nvPicPr>
          <p:cNvPr id="8" name="Picture 7">
            <a:extLst>
              <a:ext uri="{FF2B5EF4-FFF2-40B4-BE49-F238E27FC236}">
                <a16:creationId xmlns:a16="http://schemas.microsoft.com/office/drawing/2014/main" id="{5865AB5A-AB88-4CE3-A9A7-4C2F3DE2BE7C}"/>
              </a:ext>
            </a:extLst>
          </p:cNvPr>
          <p:cNvPicPr>
            <a:picLocks noChangeAspect="1"/>
          </p:cNvPicPr>
          <p:nvPr/>
        </p:nvPicPr>
        <p:blipFill>
          <a:blip r:embed="rId3"/>
          <a:stretch>
            <a:fillRect/>
          </a:stretch>
        </p:blipFill>
        <p:spPr>
          <a:xfrm>
            <a:off x="0" y="15776"/>
            <a:ext cx="4141876" cy="641540"/>
          </a:xfrm>
          <a:prstGeom prst="rect">
            <a:avLst/>
          </a:prstGeom>
        </p:spPr>
      </p:pic>
    </p:spTree>
    <p:extLst>
      <p:ext uri="{BB962C8B-B14F-4D97-AF65-F5344CB8AC3E}">
        <p14:creationId xmlns:p14="http://schemas.microsoft.com/office/powerpoint/2010/main" val="2921842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778511" y="712357"/>
            <a:ext cx="6623047" cy="429895"/>
          </a:xfrm>
        </p:spPr>
        <p:txBody>
          <a:bodyPr/>
          <a:lstStyle/>
          <a:p>
            <a:r>
              <a:rPr lang="en-US" sz="2800" dirty="0"/>
              <a:t>How You Can Help</a:t>
            </a:r>
          </a:p>
        </p:txBody>
      </p:sp>
      <p:pic>
        <p:nvPicPr>
          <p:cNvPr id="8" name="Picture 7">
            <a:extLst>
              <a:ext uri="{FF2B5EF4-FFF2-40B4-BE49-F238E27FC236}">
                <a16:creationId xmlns:a16="http://schemas.microsoft.com/office/drawing/2014/main" id="{5865AB5A-AB88-4CE3-A9A7-4C2F3DE2BE7C}"/>
              </a:ext>
            </a:extLst>
          </p:cNvPr>
          <p:cNvPicPr>
            <a:picLocks noChangeAspect="1"/>
          </p:cNvPicPr>
          <p:nvPr/>
        </p:nvPicPr>
        <p:blipFill>
          <a:blip r:embed="rId3"/>
          <a:stretch>
            <a:fillRect/>
          </a:stretch>
        </p:blipFill>
        <p:spPr>
          <a:xfrm>
            <a:off x="0" y="15776"/>
            <a:ext cx="4141876" cy="641540"/>
          </a:xfrm>
          <a:prstGeom prst="rect">
            <a:avLst/>
          </a:prstGeom>
        </p:spPr>
      </p:pic>
      <p:pic>
        <p:nvPicPr>
          <p:cNvPr id="5" name="Picture 4">
            <a:extLst>
              <a:ext uri="{FF2B5EF4-FFF2-40B4-BE49-F238E27FC236}">
                <a16:creationId xmlns:a16="http://schemas.microsoft.com/office/drawing/2014/main" id="{A18A8F2B-C7D0-42F5-A550-43F157C05703}"/>
              </a:ext>
            </a:extLst>
          </p:cNvPr>
          <p:cNvPicPr>
            <a:picLocks noChangeAspect="1"/>
          </p:cNvPicPr>
          <p:nvPr/>
        </p:nvPicPr>
        <p:blipFill>
          <a:blip r:embed="rId4"/>
          <a:stretch>
            <a:fillRect/>
          </a:stretch>
        </p:blipFill>
        <p:spPr>
          <a:xfrm>
            <a:off x="1312887" y="1197293"/>
            <a:ext cx="4487778" cy="4131605"/>
          </a:xfrm>
          <a:prstGeom prst="rect">
            <a:avLst/>
          </a:prstGeom>
        </p:spPr>
      </p:pic>
    </p:spTree>
    <p:extLst>
      <p:ext uri="{BB962C8B-B14F-4D97-AF65-F5344CB8AC3E}">
        <p14:creationId xmlns:p14="http://schemas.microsoft.com/office/powerpoint/2010/main" val="515192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1067382" y="813259"/>
            <a:ext cx="6623047" cy="497628"/>
          </a:xfrm>
        </p:spPr>
        <p:txBody>
          <a:bodyPr/>
          <a:lstStyle/>
          <a:p>
            <a:pPr eaLnBrk="1" hangingPunct="1"/>
            <a:r>
              <a:rPr lang="en-US" sz="2800" dirty="0"/>
              <a:t>Additional Resources</a:t>
            </a:r>
          </a:p>
        </p:txBody>
      </p:sp>
      <p:sp>
        <p:nvSpPr>
          <p:cNvPr id="2" name="Content Placeholder 1"/>
          <p:cNvSpPr>
            <a:spLocks noGrp="1"/>
          </p:cNvSpPr>
          <p:nvPr>
            <p:ph type="subTitle" idx="1"/>
          </p:nvPr>
        </p:nvSpPr>
        <p:spPr>
          <a:xfrm rot="1089">
            <a:off x="1066816" y="1503800"/>
            <a:ext cx="6623003" cy="3850398"/>
          </a:xfrm>
        </p:spPr>
        <p:txBody>
          <a:bodyPr>
            <a:normAutofit/>
          </a:bodyPr>
          <a:lstStyle/>
          <a:p>
            <a:pPr>
              <a:spcBef>
                <a:spcPts val="600"/>
              </a:spcBef>
              <a:spcAft>
                <a:spcPts val="600"/>
              </a:spcAft>
            </a:pPr>
            <a:r>
              <a:rPr lang="en-US" sz="2000" cap="none" spc="0" dirty="0">
                <a:solidFill>
                  <a:schemeClr val="accent2">
                    <a:lumMod val="75000"/>
                  </a:schemeClr>
                </a:solidFill>
                <a:hlinkClick r:id="rId3">
                  <a:extLst>
                    <a:ext uri="{A12FA001-AC4F-418D-AE19-62706E023703}">
                      <ahyp:hlinkClr xmlns:ahyp="http://schemas.microsoft.com/office/drawing/2018/hyperlinkcolor" val="tx"/>
                    </a:ext>
                  </a:extLst>
                </a:hlinkClick>
              </a:rPr>
              <a:t>Electrical Safety Foundation International</a:t>
            </a:r>
            <a:endParaRPr lang="en-US" sz="2000" cap="none" spc="0" dirty="0">
              <a:solidFill>
                <a:schemeClr val="accent2">
                  <a:lumMod val="75000"/>
                </a:schemeClr>
              </a:solidFill>
            </a:endParaRPr>
          </a:p>
          <a:p>
            <a:pPr marL="742950" lvl="1" indent="-285750" algn="l">
              <a:spcBef>
                <a:spcPts val="600"/>
              </a:spcBef>
              <a:spcAft>
                <a:spcPts val="600"/>
              </a:spcAft>
              <a:buFont typeface="Arial" panose="020B0604020202020204" pitchFamily="34" charset="0"/>
              <a:buChar char="•"/>
            </a:pPr>
            <a:r>
              <a:rPr lang="en-US" sz="2000" i="1" dirty="0">
                <a:solidFill>
                  <a:schemeClr val="accent1">
                    <a:lumMod val="50000"/>
                  </a:schemeClr>
                </a:solidFill>
              </a:rPr>
              <a:t>Never Assume </a:t>
            </a:r>
            <a:r>
              <a:rPr lang="en-US" sz="2000" dirty="0">
                <a:solidFill>
                  <a:schemeClr val="accent1">
                    <a:lumMod val="50000"/>
                  </a:schemeClr>
                </a:solidFill>
              </a:rPr>
              <a:t>Electrical Safety Series </a:t>
            </a:r>
          </a:p>
          <a:p>
            <a:pPr>
              <a:spcBef>
                <a:spcPts val="600"/>
              </a:spcBef>
              <a:spcAft>
                <a:spcPts val="600"/>
              </a:spcAft>
            </a:pPr>
            <a:r>
              <a:rPr lang="en-US" sz="2000" cap="none" spc="0" dirty="0"/>
              <a:t>National Institute for Occupational Safety and Health (NIOSH) </a:t>
            </a:r>
          </a:p>
          <a:p>
            <a:pPr marL="800100" lvl="1" indent="-342900" algn="l">
              <a:spcBef>
                <a:spcPts val="600"/>
              </a:spcBef>
              <a:spcAft>
                <a:spcPts val="600"/>
              </a:spcAft>
              <a:buFont typeface="Arial" panose="020B0604020202020204" pitchFamily="34" charset="0"/>
              <a:buChar char="•"/>
            </a:pPr>
            <a:r>
              <a:rPr lang="en-US" sz="2000" dirty="0">
                <a:solidFill>
                  <a:schemeClr val="accent2">
                    <a:lumMod val="75000"/>
                  </a:schemeClr>
                </a:solidFill>
                <a:hlinkClick r:id="rId4">
                  <a:extLst>
                    <a:ext uri="{A12FA001-AC4F-418D-AE19-62706E023703}">
                      <ahyp:hlinkClr xmlns:ahyp="http://schemas.microsoft.com/office/drawing/2018/hyperlinkcolor" val="tx"/>
                    </a:ext>
                  </a:extLst>
                </a:hlinkClick>
              </a:rPr>
              <a:t>Arc Flash Awareness</a:t>
            </a:r>
            <a:endParaRPr lang="en-US" sz="2000" dirty="0">
              <a:solidFill>
                <a:schemeClr val="accent2">
                  <a:lumMod val="75000"/>
                </a:schemeClr>
              </a:solidFill>
            </a:endParaRPr>
          </a:p>
          <a:p>
            <a:pPr>
              <a:spcBef>
                <a:spcPts val="600"/>
              </a:spcBef>
              <a:spcAft>
                <a:spcPts val="600"/>
              </a:spcAft>
            </a:pPr>
            <a:r>
              <a:rPr lang="en-US" sz="2000" cap="none" spc="0" dirty="0"/>
              <a:t>IEEE industry application society (IAS) </a:t>
            </a:r>
          </a:p>
          <a:p>
            <a:pPr marL="742950" lvl="1" indent="-285750" algn="l">
              <a:spcBef>
                <a:spcPts val="600"/>
              </a:spcBef>
              <a:spcAft>
                <a:spcPts val="600"/>
              </a:spcAft>
              <a:buFont typeface="Arial" panose="020B0604020202020204" pitchFamily="34" charset="0"/>
              <a:buChar char="•"/>
            </a:pPr>
            <a:r>
              <a:rPr lang="en-US" sz="2000" dirty="0">
                <a:solidFill>
                  <a:schemeClr val="accent2">
                    <a:lumMod val="75000"/>
                  </a:schemeClr>
                </a:solidFill>
                <a:hlinkClick r:id="rId5">
                  <a:extLst>
                    <a:ext uri="{A12FA001-AC4F-418D-AE19-62706E023703}">
                      <ahyp:hlinkClr xmlns:ahyp="http://schemas.microsoft.com/office/drawing/2018/hyperlinkcolor" val="tx"/>
                    </a:ext>
                  </a:extLst>
                </a:hlinkClick>
              </a:rPr>
              <a:t>Electrical Safety Workshop</a:t>
            </a:r>
            <a:r>
              <a:rPr lang="en-US" sz="1000" dirty="0">
                <a:solidFill>
                  <a:schemeClr val="accent2">
                    <a:lumMod val="75000"/>
                  </a:schemeClr>
                </a:solidFill>
              </a:rPr>
              <a:t>   </a:t>
            </a:r>
          </a:p>
          <a:p>
            <a:pPr>
              <a:spcBef>
                <a:spcPts val="600"/>
              </a:spcBef>
              <a:spcAft>
                <a:spcPts val="600"/>
              </a:spcAft>
            </a:pPr>
            <a:r>
              <a:rPr lang="en-US" sz="2000" cap="none" spc="0" dirty="0"/>
              <a:t>NFPA 70: NEC Annex E Electrical Safety Program</a:t>
            </a:r>
          </a:p>
        </p:txBody>
      </p:sp>
      <p:pic>
        <p:nvPicPr>
          <p:cNvPr id="4" name="Picture 3">
            <a:extLst>
              <a:ext uri="{FF2B5EF4-FFF2-40B4-BE49-F238E27FC236}">
                <a16:creationId xmlns:a16="http://schemas.microsoft.com/office/drawing/2014/main" id="{DD8DC066-7370-4BE9-8758-740064499420}"/>
              </a:ext>
            </a:extLst>
          </p:cNvPr>
          <p:cNvPicPr>
            <a:picLocks noChangeAspect="1"/>
          </p:cNvPicPr>
          <p:nvPr/>
        </p:nvPicPr>
        <p:blipFill>
          <a:blip r:embed="rId6"/>
          <a:stretch>
            <a:fillRect/>
          </a:stretch>
        </p:blipFill>
        <p:spPr>
          <a:xfrm>
            <a:off x="0" y="36117"/>
            <a:ext cx="4141876" cy="641540"/>
          </a:xfrm>
          <a:prstGeom prst="rect">
            <a:avLst/>
          </a:prstGeom>
        </p:spPr>
      </p:pic>
    </p:spTree>
    <p:extLst>
      <p:ext uri="{BB962C8B-B14F-4D97-AF65-F5344CB8AC3E}">
        <p14:creationId xmlns:p14="http://schemas.microsoft.com/office/powerpoint/2010/main" val="544684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1335-9EE7-40B7-A229-87ED78BDF639}"/>
              </a:ext>
            </a:extLst>
          </p:cNvPr>
          <p:cNvSpPr>
            <a:spLocks noGrp="1"/>
          </p:cNvSpPr>
          <p:nvPr>
            <p:ph type="ctrTitle"/>
          </p:nvPr>
        </p:nvSpPr>
        <p:spPr>
          <a:xfrm>
            <a:off x="830352" y="1205071"/>
            <a:ext cx="6623047" cy="497628"/>
          </a:xfrm>
        </p:spPr>
        <p:txBody>
          <a:bodyPr>
            <a:normAutofit/>
          </a:bodyPr>
          <a:lstStyle/>
          <a:p>
            <a:r>
              <a:rPr lang="en-US" sz="2800" b="1" dirty="0"/>
              <a:t>Questions</a:t>
            </a:r>
          </a:p>
        </p:txBody>
      </p:sp>
      <p:pic>
        <p:nvPicPr>
          <p:cNvPr id="3" name="Picture 7" descr="question-mark">
            <a:hlinkClick r:id="rId3"/>
            <a:extLst>
              <a:ext uri="{FF2B5EF4-FFF2-40B4-BE49-F238E27FC236}">
                <a16:creationId xmlns:a16="http://schemas.microsoft.com/office/drawing/2014/main" id="{033FBD2C-30B5-4BD4-80EF-9A08A6BE4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215" y="1618092"/>
            <a:ext cx="3547551" cy="354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DFEBFB0-1B7E-494B-AD06-02751B08D6C6}"/>
              </a:ext>
            </a:extLst>
          </p:cNvPr>
          <p:cNvSpPr/>
          <p:nvPr/>
        </p:nvSpPr>
        <p:spPr>
          <a:xfrm>
            <a:off x="228600" y="790112"/>
            <a:ext cx="8595360" cy="124288"/>
          </a:xfrm>
          <a:prstGeom prst="rect">
            <a:avLst/>
          </a:prstGeom>
          <a:solidFill>
            <a:srgbClr val="0F6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E670F59-E5B8-466C-8FBA-1E6BCE48CAA0}"/>
              </a:ext>
            </a:extLst>
          </p:cNvPr>
          <p:cNvPicPr>
            <a:picLocks noChangeAspect="1"/>
          </p:cNvPicPr>
          <p:nvPr/>
        </p:nvPicPr>
        <p:blipFill>
          <a:blip r:embed="rId5"/>
          <a:stretch>
            <a:fillRect/>
          </a:stretch>
        </p:blipFill>
        <p:spPr>
          <a:xfrm>
            <a:off x="0" y="39634"/>
            <a:ext cx="4141876" cy="641540"/>
          </a:xfrm>
          <a:prstGeom prst="rect">
            <a:avLst/>
          </a:prstGeom>
        </p:spPr>
      </p:pic>
    </p:spTree>
    <p:extLst>
      <p:ext uri="{BB962C8B-B14F-4D97-AF65-F5344CB8AC3E}">
        <p14:creationId xmlns:p14="http://schemas.microsoft.com/office/powerpoint/2010/main" val="3829054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dirty="0"/>
              <a:t>Thank You</a:t>
            </a:r>
            <a:r>
              <a:rPr lang="en-US" sz="7200" dirty="0"/>
              <a:t>!</a:t>
            </a:r>
          </a:p>
        </p:txBody>
      </p:sp>
      <p:sp>
        <p:nvSpPr>
          <p:cNvPr id="5" name="Rectangle 3"/>
          <p:cNvSpPr txBox="1">
            <a:spLocks noChangeArrowheads="1"/>
          </p:cNvSpPr>
          <p:nvPr/>
        </p:nvSpPr>
        <p:spPr bwMode="auto">
          <a:xfrm>
            <a:off x="754968" y="4953774"/>
            <a:ext cx="8510952" cy="59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cs typeface="Arial" pitchFamily="34" charset="0"/>
              </a:defRPr>
            </a:lvl1pPr>
            <a:lvl2pPr marL="742950" indent="-285750" eaLnBrk="0" hangingPunct="0">
              <a:defRPr>
                <a:solidFill>
                  <a:schemeClr val="tx1"/>
                </a:solidFill>
                <a:latin typeface="Franklin Gothic Medium" pitchFamily="34" charset="0"/>
                <a:cs typeface="Arial" pitchFamily="34" charset="0"/>
              </a:defRPr>
            </a:lvl2pPr>
            <a:lvl3pPr marL="1143000" indent="-228600" eaLnBrk="0" hangingPunct="0">
              <a:defRPr>
                <a:solidFill>
                  <a:schemeClr val="tx1"/>
                </a:solidFill>
                <a:latin typeface="Franklin Gothic Medium" pitchFamily="34" charset="0"/>
                <a:cs typeface="Arial" pitchFamily="34" charset="0"/>
              </a:defRPr>
            </a:lvl3pPr>
            <a:lvl4pPr marL="1600200" indent="-228600" eaLnBrk="0" hangingPunct="0">
              <a:defRPr>
                <a:solidFill>
                  <a:schemeClr val="tx1"/>
                </a:solidFill>
                <a:latin typeface="Franklin Gothic Medium" pitchFamily="34" charset="0"/>
                <a:cs typeface="Arial" pitchFamily="34" charset="0"/>
              </a:defRPr>
            </a:lvl4pPr>
            <a:lvl5pPr marL="2057400" indent="-228600" eaLnBrk="0" hangingPunct="0">
              <a:defRPr>
                <a:solidFill>
                  <a:schemeClr val="tx1"/>
                </a:solidFill>
                <a:latin typeface="Franklin Gothic Medium"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pitchFamily="34" charset="0"/>
              </a:defRPr>
            </a:lvl9pPr>
          </a:lstStyle>
          <a:p>
            <a:pPr algn="ctr" eaLnBrk="1" hangingPunct="1">
              <a:spcBef>
                <a:spcPts val="600"/>
              </a:spcBef>
              <a:spcAft>
                <a:spcPts val="600"/>
              </a:spcAft>
              <a:buClr>
                <a:schemeClr val="bg1"/>
              </a:buClr>
              <a:buFont typeface="Wingdings" pitchFamily="2" charset="2"/>
              <a:buNone/>
            </a:pPr>
            <a:r>
              <a:rPr lang="en-US" sz="900" dirty="0">
                <a:solidFill>
                  <a:schemeClr val="bg1">
                    <a:lumMod val="65000"/>
                  </a:schemeClr>
                </a:solidFill>
                <a:latin typeface="Arial" panose="020B0604020202020204" pitchFamily="34" charset="0"/>
              </a:rPr>
              <a:t>This document was specifically prepared to aid utility account managers. Any other use of this material (in whole or in part) is prohibited </a:t>
            </a:r>
            <a:br>
              <a:rPr lang="en-US" sz="900" dirty="0">
                <a:solidFill>
                  <a:schemeClr val="bg1">
                    <a:lumMod val="65000"/>
                  </a:schemeClr>
                </a:solidFill>
                <a:latin typeface="Arial" panose="020B0604020202020204" pitchFamily="34" charset="0"/>
              </a:rPr>
            </a:br>
            <a:r>
              <a:rPr lang="en-US" sz="900" dirty="0">
                <a:solidFill>
                  <a:schemeClr val="bg1">
                    <a:lumMod val="65000"/>
                  </a:schemeClr>
                </a:solidFill>
                <a:latin typeface="Arial" panose="020B0604020202020204" pitchFamily="34" charset="0"/>
              </a:rPr>
              <a:t>without the written consent of Questline, Inc. Questline has received source permission to use the images found in this presentation. </a:t>
            </a:r>
            <a:br>
              <a:rPr lang="en-US" sz="900" dirty="0">
                <a:solidFill>
                  <a:schemeClr val="bg1">
                    <a:lumMod val="65000"/>
                  </a:schemeClr>
                </a:solidFill>
                <a:latin typeface="Arial" panose="020B0604020202020204" pitchFamily="34" charset="0"/>
              </a:rPr>
            </a:br>
            <a:r>
              <a:rPr lang="en-US" sz="900" dirty="0">
                <a:solidFill>
                  <a:schemeClr val="bg1">
                    <a:lumMod val="65000"/>
                  </a:schemeClr>
                </a:solidFill>
                <a:latin typeface="Arial" panose="020B0604020202020204" pitchFamily="34" charset="0"/>
              </a:rPr>
              <a:t>All recipients must also obtain source permission before reusing the content in any other form. </a:t>
            </a:r>
          </a:p>
        </p:txBody>
      </p:sp>
      <p:pic>
        <p:nvPicPr>
          <p:cNvPr id="6" name="Picture 5">
            <a:extLst>
              <a:ext uri="{FF2B5EF4-FFF2-40B4-BE49-F238E27FC236}">
                <a16:creationId xmlns:a16="http://schemas.microsoft.com/office/drawing/2014/main" id="{6498DAAE-CA95-49B6-BD6D-625BFA7D4112}"/>
              </a:ext>
            </a:extLst>
          </p:cNvPr>
          <p:cNvPicPr>
            <a:picLocks noChangeAspect="1"/>
          </p:cNvPicPr>
          <p:nvPr/>
        </p:nvPicPr>
        <p:blipFill>
          <a:blip r:embed="rId2"/>
          <a:stretch>
            <a:fillRect/>
          </a:stretch>
        </p:blipFill>
        <p:spPr>
          <a:xfrm>
            <a:off x="0" y="-418"/>
            <a:ext cx="4141876" cy="641540"/>
          </a:xfrm>
          <a:prstGeom prst="rect">
            <a:avLst/>
          </a:prstGeom>
        </p:spPr>
      </p:pic>
    </p:spTree>
    <p:extLst>
      <p:ext uri="{BB962C8B-B14F-4D97-AF65-F5344CB8AC3E}">
        <p14:creationId xmlns:p14="http://schemas.microsoft.com/office/powerpoint/2010/main" val="19543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1369983" y="507721"/>
            <a:ext cx="6623047" cy="641540"/>
          </a:xfrm>
        </p:spPr>
        <p:txBody>
          <a:bodyPr/>
          <a:lstStyle/>
          <a:p>
            <a:pPr eaLnBrk="1" hangingPunct="1"/>
            <a:r>
              <a:rPr lang="en-US" sz="3200" dirty="0"/>
              <a:t>Dangers of Electrical Shock</a:t>
            </a:r>
          </a:p>
        </p:txBody>
      </p:sp>
      <p:sp>
        <p:nvSpPr>
          <p:cNvPr id="242691" name="Rectangle 3"/>
          <p:cNvSpPr>
            <a:spLocks noGrp="1" noChangeArrowheads="1"/>
          </p:cNvSpPr>
          <p:nvPr>
            <p:ph type="subTitle" idx="1"/>
          </p:nvPr>
        </p:nvSpPr>
        <p:spPr>
          <a:xfrm rot="1089">
            <a:off x="925679" y="1172072"/>
            <a:ext cx="5353940" cy="5201034"/>
          </a:xfrm>
        </p:spPr>
        <p:txBody>
          <a:bodyPr>
            <a:normAutofit/>
          </a:bodyPr>
          <a:lstStyle/>
          <a:p>
            <a:pPr lvl="1" algn="l">
              <a:spcBef>
                <a:spcPts val="600"/>
              </a:spcBef>
              <a:spcAft>
                <a:spcPts val="600"/>
              </a:spcAft>
            </a:pPr>
            <a:r>
              <a:rPr lang="en-US" sz="1800" b="1" dirty="0">
                <a:solidFill>
                  <a:schemeClr val="tx1"/>
                </a:solidFill>
              </a:rPr>
              <a:t>Shock</a:t>
            </a:r>
          </a:p>
          <a:p>
            <a:pPr lvl="1" algn="l">
              <a:spcBef>
                <a:spcPts val="600"/>
              </a:spcBef>
              <a:spcAft>
                <a:spcPts val="600"/>
              </a:spcAft>
            </a:pPr>
            <a:r>
              <a:rPr lang="en-US" sz="1600" dirty="0">
                <a:solidFill>
                  <a:schemeClr val="tx1"/>
                </a:solidFill>
              </a:rPr>
              <a:t>When a circuit, electrical component, or equipment shock hazard is present.</a:t>
            </a:r>
          </a:p>
          <a:p>
            <a:pPr marL="742950" lvl="1" indent="-285750" algn="l">
              <a:spcBef>
                <a:spcPts val="600"/>
              </a:spcBef>
              <a:spcAft>
                <a:spcPts val="600"/>
              </a:spcAft>
              <a:buFont typeface="Arial" panose="020B0604020202020204" pitchFamily="34" charset="0"/>
              <a:buChar char="•"/>
            </a:pPr>
            <a:r>
              <a:rPr lang="en-US" sz="1600" dirty="0">
                <a:solidFill>
                  <a:schemeClr val="tx1"/>
                </a:solidFill>
              </a:rPr>
              <a:t>Touching a live wire while grounded</a:t>
            </a:r>
          </a:p>
          <a:p>
            <a:pPr marL="742950" lvl="1" indent="-285750" algn="l">
              <a:spcBef>
                <a:spcPts val="600"/>
              </a:spcBef>
              <a:spcAft>
                <a:spcPts val="600"/>
              </a:spcAft>
              <a:buFont typeface="Arial" panose="020B0604020202020204" pitchFamily="34" charset="0"/>
              <a:buChar char="•"/>
            </a:pPr>
            <a:r>
              <a:rPr lang="en-US" sz="1600" dirty="0">
                <a:solidFill>
                  <a:schemeClr val="tx1"/>
                </a:solidFill>
              </a:rPr>
              <a:t>Touching a live wire and another live wire</a:t>
            </a:r>
          </a:p>
          <a:p>
            <a:pPr lvl="1" algn="l">
              <a:spcBef>
                <a:spcPts val="600"/>
              </a:spcBef>
              <a:spcAft>
                <a:spcPts val="600"/>
              </a:spcAft>
            </a:pPr>
            <a:r>
              <a:rPr lang="en-US" sz="1600" dirty="0">
                <a:solidFill>
                  <a:schemeClr val="tx1"/>
                </a:solidFill>
              </a:rPr>
              <a:t>Electric voltage potential</a:t>
            </a:r>
          </a:p>
          <a:p>
            <a:pPr marL="742950" lvl="1" indent="-285750" algn="l">
              <a:spcBef>
                <a:spcPts val="600"/>
              </a:spcBef>
              <a:spcAft>
                <a:spcPts val="600"/>
              </a:spcAft>
              <a:buFont typeface="Arial" panose="020B0604020202020204" pitchFamily="34" charset="0"/>
              <a:buChar char="•"/>
            </a:pPr>
            <a:r>
              <a:rPr lang="en-US" sz="1600" dirty="0">
                <a:solidFill>
                  <a:schemeClr val="tx1"/>
                </a:solidFill>
              </a:rPr>
              <a:t>Car battery (12 V)</a:t>
            </a:r>
          </a:p>
          <a:p>
            <a:pPr marL="742950" lvl="1" indent="-285750" algn="l">
              <a:spcBef>
                <a:spcPts val="600"/>
              </a:spcBef>
              <a:spcAft>
                <a:spcPts val="600"/>
              </a:spcAft>
              <a:buFont typeface="Arial" panose="020B0604020202020204" pitchFamily="34" charset="0"/>
              <a:buChar char="•"/>
            </a:pPr>
            <a:r>
              <a:rPr lang="en-US" sz="1600" dirty="0">
                <a:solidFill>
                  <a:schemeClr val="tx1"/>
                </a:solidFill>
              </a:rPr>
              <a:t>Electrical outlet (120 V)</a:t>
            </a:r>
          </a:p>
          <a:p>
            <a:pPr marL="742950" lvl="1" indent="-285750" algn="l">
              <a:spcBef>
                <a:spcPts val="600"/>
              </a:spcBef>
              <a:spcAft>
                <a:spcPts val="600"/>
              </a:spcAft>
              <a:buFont typeface="Arial" panose="020B0604020202020204" pitchFamily="34" charset="0"/>
              <a:buChar char="•"/>
            </a:pPr>
            <a:r>
              <a:rPr lang="en-US" sz="1600" dirty="0">
                <a:solidFill>
                  <a:schemeClr val="tx1"/>
                </a:solidFill>
              </a:rPr>
              <a:t>Clothes dryer (240 V)</a:t>
            </a:r>
          </a:p>
          <a:p>
            <a:pPr marL="742950" lvl="1" indent="-285750" algn="l">
              <a:spcBef>
                <a:spcPts val="600"/>
              </a:spcBef>
              <a:spcAft>
                <a:spcPts val="600"/>
              </a:spcAft>
              <a:buFont typeface="Arial" panose="020B0604020202020204" pitchFamily="34" charset="0"/>
              <a:buChar char="•"/>
            </a:pPr>
            <a:r>
              <a:rPr lang="en-US" sz="1600" dirty="0">
                <a:solidFill>
                  <a:schemeClr val="tx1"/>
                </a:solidFill>
              </a:rPr>
              <a:t>Utility distribution (13,200 V)</a:t>
            </a:r>
          </a:p>
          <a:p>
            <a:pPr marL="742950" lvl="1" indent="-285750" algn="l">
              <a:spcBef>
                <a:spcPts val="600"/>
              </a:spcBef>
              <a:spcAft>
                <a:spcPts val="600"/>
              </a:spcAft>
              <a:buFont typeface="Arial" panose="020B0604020202020204" pitchFamily="34" charset="0"/>
              <a:buChar char="•"/>
            </a:pPr>
            <a:r>
              <a:rPr lang="en-US" sz="1600" dirty="0">
                <a:solidFill>
                  <a:schemeClr val="tx1"/>
                </a:solidFill>
              </a:rPr>
              <a:t>Utility transmission (230,000 V)</a:t>
            </a:r>
          </a:p>
        </p:txBody>
      </p:sp>
      <p:sp>
        <p:nvSpPr>
          <p:cNvPr id="242695" name="Rectangle 7"/>
          <p:cNvSpPr>
            <a:spLocks noChangeArrowheads="1"/>
          </p:cNvSpPr>
          <p:nvPr/>
        </p:nvSpPr>
        <p:spPr bwMode="auto">
          <a:xfrm>
            <a:off x="2347913" y="1658938"/>
            <a:ext cx="9144000" cy="0"/>
          </a:xfrm>
          <a:prstGeom prst="rect">
            <a:avLst/>
          </a:prstGeom>
          <a:noFill/>
          <a:ln w="9525">
            <a:noFill/>
            <a:miter lim="800000"/>
            <a:headEnd/>
            <a:tailEnd/>
          </a:ln>
          <a:effectLst/>
        </p:spPr>
        <p:txBody>
          <a:bodyPr>
            <a:spAutoFit/>
          </a:bodyPr>
          <a:lstStyle/>
          <a:p>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8269" y="1215151"/>
            <a:ext cx="2725731" cy="4088597"/>
          </a:xfrm>
          <a:prstGeom prst="rect">
            <a:avLst/>
          </a:prstGeom>
        </p:spPr>
      </p:pic>
      <p:pic>
        <p:nvPicPr>
          <p:cNvPr id="7" name="Picture 6">
            <a:extLst>
              <a:ext uri="{FF2B5EF4-FFF2-40B4-BE49-F238E27FC236}">
                <a16:creationId xmlns:a16="http://schemas.microsoft.com/office/drawing/2014/main" id="{1723A929-96F3-415A-B30E-6E7D1262E19D}"/>
              </a:ext>
            </a:extLst>
          </p:cNvPr>
          <p:cNvPicPr>
            <a:picLocks noChangeAspect="1"/>
          </p:cNvPicPr>
          <p:nvPr/>
        </p:nvPicPr>
        <p:blipFill>
          <a:blip r:embed="rId4"/>
          <a:stretch>
            <a:fillRect/>
          </a:stretch>
        </p:blipFill>
        <p:spPr>
          <a:xfrm>
            <a:off x="138510" y="77683"/>
            <a:ext cx="4141876" cy="641540"/>
          </a:xfrm>
          <a:prstGeom prst="rect">
            <a:avLst/>
          </a:prstGeom>
        </p:spPr>
      </p:pic>
    </p:spTree>
    <p:extLst>
      <p:ext uri="{BB962C8B-B14F-4D97-AF65-F5344CB8AC3E}">
        <p14:creationId xmlns:p14="http://schemas.microsoft.com/office/powerpoint/2010/main" val="329698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56330" y="1327350"/>
            <a:ext cx="4487670" cy="3223700"/>
          </a:xfrm>
          <a:prstGeom prst="rect">
            <a:avLst/>
          </a:prstGeom>
        </p:spPr>
      </p:pic>
      <p:sp>
        <p:nvSpPr>
          <p:cNvPr id="10" name="Rectangle 2"/>
          <p:cNvSpPr>
            <a:spLocks noGrp="1" noChangeArrowheads="1"/>
          </p:cNvSpPr>
          <p:nvPr>
            <p:ph type="ctrTitle"/>
          </p:nvPr>
        </p:nvSpPr>
        <p:spPr>
          <a:xfrm>
            <a:off x="691595" y="615571"/>
            <a:ext cx="6623047" cy="641540"/>
          </a:xfrm>
        </p:spPr>
        <p:txBody>
          <a:bodyPr/>
          <a:lstStyle/>
          <a:p>
            <a:pPr eaLnBrk="1" hangingPunct="1"/>
            <a:r>
              <a:rPr lang="en-US" sz="3200" dirty="0"/>
              <a:t>Dangers of Electrical Shock</a:t>
            </a:r>
          </a:p>
        </p:txBody>
      </p:sp>
      <p:sp>
        <p:nvSpPr>
          <p:cNvPr id="2" name="Content Placeholder 1"/>
          <p:cNvSpPr>
            <a:spLocks noGrp="1"/>
          </p:cNvSpPr>
          <p:nvPr>
            <p:ph type="subTitle" idx="1"/>
          </p:nvPr>
        </p:nvSpPr>
        <p:spPr>
          <a:xfrm rot="1089">
            <a:off x="752388" y="1328399"/>
            <a:ext cx="6623048" cy="4043085"/>
          </a:xfrm>
        </p:spPr>
        <p:txBody>
          <a:bodyPr>
            <a:normAutofit fontScale="62500" lnSpcReduction="20000"/>
          </a:bodyPr>
          <a:lstStyle/>
          <a:p>
            <a:pPr marL="0" indent="0">
              <a:spcBef>
                <a:spcPts val="600"/>
              </a:spcBef>
              <a:spcAft>
                <a:spcPts val="600"/>
              </a:spcAft>
              <a:buNone/>
            </a:pPr>
            <a:r>
              <a:rPr lang="en-US" sz="3100" b="1" dirty="0"/>
              <a:t>Shock</a:t>
            </a:r>
          </a:p>
          <a:p>
            <a:pPr>
              <a:spcBef>
                <a:spcPts val="600"/>
              </a:spcBef>
              <a:spcAft>
                <a:spcPts val="600"/>
              </a:spcAft>
            </a:pPr>
            <a:r>
              <a:rPr lang="en-US" sz="1900" dirty="0">
                <a:solidFill>
                  <a:schemeClr val="tx1"/>
                </a:solidFill>
              </a:rPr>
              <a:t>Current</a:t>
            </a:r>
          </a:p>
          <a:p>
            <a:pPr marL="800100" lvl="1" indent="-342900" algn="l">
              <a:spcBef>
                <a:spcPts val="600"/>
              </a:spcBef>
              <a:spcAft>
                <a:spcPts val="600"/>
              </a:spcAft>
              <a:buFont typeface="Arial" panose="020B0604020202020204" pitchFamily="34" charset="0"/>
              <a:buChar char="•"/>
            </a:pPr>
            <a:r>
              <a:rPr lang="en-US" sz="2600" dirty="0">
                <a:solidFill>
                  <a:schemeClr val="tx1"/>
                </a:solidFill>
              </a:rPr>
              <a:t>Flow of electric charges (amperes)</a:t>
            </a:r>
          </a:p>
          <a:p>
            <a:pPr marL="800100" lvl="1" indent="-342900" algn="l">
              <a:spcBef>
                <a:spcPts val="600"/>
              </a:spcBef>
              <a:spcAft>
                <a:spcPts val="600"/>
              </a:spcAft>
              <a:buFont typeface="Arial" panose="020B0604020202020204" pitchFamily="34" charset="0"/>
              <a:buChar char="•"/>
            </a:pPr>
            <a:r>
              <a:rPr lang="en-US" sz="2600" dirty="0">
                <a:solidFill>
                  <a:schemeClr val="tx1"/>
                </a:solidFill>
              </a:rPr>
              <a:t>I = V/R</a:t>
            </a:r>
          </a:p>
          <a:p>
            <a:pPr>
              <a:spcBef>
                <a:spcPts val="600"/>
              </a:spcBef>
              <a:spcAft>
                <a:spcPts val="600"/>
              </a:spcAft>
            </a:pPr>
            <a:r>
              <a:rPr lang="en-US" sz="1900" dirty="0">
                <a:solidFill>
                  <a:schemeClr val="tx1"/>
                </a:solidFill>
              </a:rPr>
              <a:t>Resistance</a:t>
            </a:r>
          </a:p>
          <a:p>
            <a:pPr marL="800100" lvl="1" indent="-342900" algn="l">
              <a:spcBef>
                <a:spcPts val="600"/>
              </a:spcBef>
              <a:spcAft>
                <a:spcPts val="600"/>
              </a:spcAft>
              <a:buFont typeface="Arial" panose="020B0604020202020204" pitchFamily="34" charset="0"/>
              <a:buChar char="•"/>
            </a:pPr>
            <a:r>
              <a:rPr lang="en-US" sz="2600" dirty="0">
                <a:solidFill>
                  <a:schemeClr val="tx1"/>
                </a:solidFill>
              </a:rPr>
              <a:t>Resistance to flow of current (ohms)</a:t>
            </a:r>
          </a:p>
          <a:p>
            <a:pPr marL="800100" lvl="1" indent="-342900" algn="l">
              <a:spcBef>
                <a:spcPts val="600"/>
              </a:spcBef>
              <a:spcAft>
                <a:spcPts val="600"/>
              </a:spcAft>
              <a:buFont typeface="Arial" panose="020B0604020202020204" pitchFamily="34" charset="0"/>
              <a:buChar char="•"/>
            </a:pPr>
            <a:r>
              <a:rPr lang="en-US" sz="2600" dirty="0">
                <a:solidFill>
                  <a:schemeClr val="tx1"/>
                </a:solidFill>
              </a:rPr>
              <a:t>R = 1,000 ohms (wet skin)</a:t>
            </a:r>
          </a:p>
          <a:p>
            <a:pPr marL="800100" lvl="1" indent="-342900" algn="l">
              <a:spcBef>
                <a:spcPts val="600"/>
              </a:spcBef>
              <a:spcAft>
                <a:spcPts val="600"/>
              </a:spcAft>
              <a:buFont typeface="Arial" panose="020B0604020202020204" pitchFamily="34" charset="0"/>
              <a:buChar char="•"/>
            </a:pPr>
            <a:r>
              <a:rPr lang="en-US" sz="2600" dirty="0">
                <a:solidFill>
                  <a:schemeClr val="tx1"/>
                </a:solidFill>
              </a:rPr>
              <a:t>R = 100,000 ohms (dry skin)</a:t>
            </a:r>
          </a:p>
          <a:p>
            <a:pPr>
              <a:spcBef>
                <a:spcPts val="600"/>
              </a:spcBef>
              <a:spcAft>
                <a:spcPts val="600"/>
              </a:spcAft>
            </a:pPr>
            <a:r>
              <a:rPr lang="en-US" sz="1900" dirty="0">
                <a:solidFill>
                  <a:schemeClr val="tx1"/>
                </a:solidFill>
              </a:rPr>
              <a:t>Example:</a:t>
            </a:r>
          </a:p>
          <a:p>
            <a:pPr marL="800100" lvl="1" indent="-342900" algn="l">
              <a:spcBef>
                <a:spcPts val="600"/>
              </a:spcBef>
              <a:spcAft>
                <a:spcPts val="600"/>
              </a:spcAft>
              <a:buFont typeface="Arial" panose="020B0604020202020204" pitchFamily="34" charset="0"/>
              <a:buChar char="•"/>
            </a:pPr>
            <a:r>
              <a:rPr lang="en-US" sz="2600" dirty="0">
                <a:solidFill>
                  <a:schemeClr val="tx1"/>
                </a:solidFill>
              </a:rPr>
              <a:t>120 volts @1,000 ohms</a:t>
            </a:r>
          </a:p>
          <a:p>
            <a:pPr marL="800100" lvl="1" indent="-342900" algn="l">
              <a:spcBef>
                <a:spcPts val="600"/>
              </a:spcBef>
              <a:spcAft>
                <a:spcPts val="600"/>
              </a:spcAft>
              <a:buFont typeface="Arial" panose="020B0604020202020204" pitchFamily="34" charset="0"/>
              <a:buChar char="•"/>
            </a:pPr>
            <a:r>
              <a:rPr lang="en-US" sz="2600" dirty="0">
                <a:solidFill>
                  <a:schemeClr val="tx1"/>
                </a:solidFill>
              </a:rPr>
              <a:t>I = 120/1,000 </a:t>
            </a:r>
            <a:br>
              <a:rPr lang="en-US" sz="2600" dirty="0">
                <a:solidFill>
                  <a:schemeClr val="tx1"/>
                </a:solidFill>
              </a:rPr>
            </a:br>
            <a:r>
              <a:rPr lang="en-US" sz="2600" dirty="0">
                <a:solidFill>
                  <a:schemeClr val="tx1"/>
                </a:solidFill>
              </a:rPr>
              <a:t>  = 0.12 amps </a:t>
            </a:r>
            <a:br>
              <a:rPr lang="en-US" sz="2600" dirty="0">
                <a:solidFill>
                  <a:schemeClr val="tx1"/>
                </a:solidFill>
              </a:rPr>
            </a:br>
            <a:r>
              <a:rPr lang="en-US" sz="2600" dirty="0">
                <a:solidFill>
                  <a:schemeClr val="tx1"/>
                </a:solidFill>
              </a:rPr>
              <a:t>  = 120 ma (milliamps)</a:t>
            </a:r>
          </a:p>
        </p:txBody>
      </p:sp>
      <p:sp>
        <p:nvSpPr>
          <p:cNvPr id="9" name="TextBox 8"/>
          <p:cNvSpPr txBox="1"/>
          <p:nvPr/>
        </p:nvSpPr>
        <p:spPr>
          <a:xfrm>
            <a:off x="7453525" y="3429000"/>
            <a:ext cx="1548366" cy="230832"/>
          </a:xfrm>
          <a:prstGeom prst="rect">
            <a:avLst/>
          </a:prstGeom>
          <a:noFill/>
        </p:spPr>
        <p:txBody>
          <a:bodyPr wrap="square" rtlCol="0">
            <a:spAutoFit/>
          </a:bodyPr>
          <a:lstStyle/>
          <a:p>
            <a:pPr algn="r"/>
            <a:r>
              <a:rPr lang="en-US" sz="900" dirty="0">
                <a:latin typeface="+mn-lt"/>
              </a:rPr>
              <a:t>Source: www.cdc.gov</a:t>
            </a:r>
          </a:p>
        </p:txBody>
      </p:sp>
      <p:pic>
        <p:nvPicPr>
          <p:cNvPr id="8" name="Picture 7">
            <a:extLst>
              <a:ext uri="{FF2B5EF4-FFF2-40B4-BE49-F238E27FC236}">
                <a16:creationId xmlns:a16="http://schemas.microsoft.com/office/drawing/2014/main" id="{7CA73663-F9A6-4CCC-BC28-40C029B169C7}"/>
              </a:ext>
            </a:extLst>
          </p:cNvPr>
          <p:cNvPicPr>
            <a:picLocks noChangeAspect="1"/>
          </p:cNvPicPr>
          <p:nvPr/>
        </p:nvPicPr>
        <p:blipFill>
          <a:blip r:embed="rId4"/>
          <a:stretch>
            <a:fillRect/>
          </a:stretch>
        </p:blipFill>
        <p:spPr>
          <a:xfrm>
            <a:off x="0" y="0"/>
            <a:ext cx="4141876" cy="641540"/>
          </a:xfrm>
          <a:prstGeom prst="rect">
            <a:avLst/>
          </a:prstGeom>
        </p:spPr>
      </p:pic>
    </p:spTree>
    <p:extLst>
      <p:ext uri="{BB962C8B-B14F-4D97-AF65-F5344CB8AC3E}">
        <p14:creationId xmlns:p14="http://schemas.microsoft.com/office/powerpoint/2010/main" val="27321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672210" y="626799"/>
            <a:ext cx="6623047" cy="597908"/>
          </a:xfrm>
        </p:spPr>
        <p:txBody>
          <a:bodyPr/>
          <a:lstStyle/>
          <a:p>
            <a:pPr eaLnBrk="1" hangingPunct="1"/>
            <a:r>
              <a:rPr lang="en-US" sz="3200" dirty="0"/>
              <a:t>Dangers of Electrical Shock</a:t>
            </a:r>
          </a:p>
        </p:txBody>
      </p:sp>
      <p:sp>
        <p:nvSpPr>
          <p:cNvPr id="2" name="Content Placeholder 1"/>
          <p:cNvSpPr>
            <a:spLocks noGrp="1"/>
          </p:cNvSpPr>
          <p:nvPr>
            <p:ph type="subTitle" idx="1"/>
          </p:nvPr>
        </p:nvSpPr>
        <p:spPr>
          <a:xfrm rot="1089">
            <a:off x="672262" y="1299345"/>
            <a:ext cx="6623003" cy="329259"/>
          </a:xfrm>
        </p:spPr>
        <p:txBody>
          <a:bodyPr>
            <a:normAutofit fontScale="92500" lnSpcReduction="10000"/>
          </a:bodyPr>
          <a:lstStyle/>
          <a:p>
            <a:pPr marL="0" indent="0">
              <a:buNone/>
            </a:pPr>
            <a:r>
              <a:rPr lang="en-US" sz="2400" b="1" dirty="0"/>
              <a:t>Shock Effects</a:t>
            </a:r>
          </a:p>
        </p:txBody>
      </p:sp>
      <p:graphicFrame>
        <p:nvGraphicFramePr>
          <p:cNvPr id="6" name="Table 5"/>
          <p:cNvGraphicFramePr>
            <a:graphicFrameLocks noGrp="1"/>
          </p:cNvGraphicFramePr>
          <p:nvPr>
            <p:extLst>
              <p:ext uri="{D42A27DB-BD31-4B8C-83A1-F6EECF244321}">
                <p14:modId xmlns:p14="http://schemas.microsoft.com/office/powerpoint/2010/main" val="3638909218"/>
              </p:ext>
            </p:extLst>
          </p:nvPr>
        </p:nvGraphicFramePr>
        <p:xfrm>
          <a:off x="1338263" y="1703243"/>
          <a:ext cx="7610475" cy="3596466"/>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5553075">
                  <a:extLst>
                    <a:ext uri="{9D8B030D-6E8A-4147-A177-3AD203B41FA5}">
                      <a16:colId xmlns:a16="http://schemas.microsoft.com/office/drawing/2014/main" val="20001"/>
                    </a:ext>
                  </a:extLst>
                </a:gridCol>
              </a:tblGrid>
              <a:tr h="352346">
                <a:tc gridSpan="2">
                  <a:txBody>
                    <a:bodyPr/>
                    <a:lstStyle/>
                    <a:p>
                      <a:pPr algn="ctr"/>
                      <a:r>
                        <a:rPr lang="en-US" sz="1600" dirty="0"/>
                        <a:t>Effects of Electrical Current in the Body  (&lt;600V, 1 second)</a:t>
                      </a:r>
                    </a:p>
                  </a:txBody>
                  <a:tcPr>
                    <a:lnB w="12700" cap="flat" cmpd="sng" algn="ctr">
                      <a:solidFill>
                        <a:schemeClr val="bg1"/>
                      </a:solidFill>
                      <a:prstDash val="solid"/>
                      <a:round/>
                      <a:headEnd type="none" w="med" len="med"/>
                      <a:tailEnd type="none" w="med" len="med"/>
                    </a:lnB>
                  </a:tcPr>
                </a:tc>
                <a:tc hMerge="1">
                  <a:txBody>
                    <a:bodyPr/>
                    <a:lstStyle/>
                    <a:p>
                      <a:endParaRPr lang="en-US"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19057">
                <a:tc>
                  <a:txBody>
                    <a:bodyPr/>
                    <a:lstStyle/>
                    <a:p>
                      <a:pPr algn="ctr"/>
                      <a:r>
                        <a:rPr lang="en-US" sz="1500" b="1" dirty="0">
                          <a:solidFill>
                            <a:schemeClr val="bg1"/>
                          </a:solidFill>
                        </a:rPr>
                        <a:t>Current (milliamps)</a:t>
                      </a:r>
                    </a:p>
                  </a:txBody>
                  <a:tcPr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500" b="1" dirty="0">
                          <a:solidFill>
                            <a:schemeClr val="bg1"/>
                          </a:solidFill>
                        </a:rPr>
                        <a:t>Reaction</a:t>
                      </a:r>
                    </a:p>
                  </a:txBody>
                  <a:tcPr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272267">
                <a:tc>
                  <a:txBody>
                    <a:bodyPr/>
                    <a:lstStyle/>
                    <a:p>
                      <a:r>
                        <a:rPr lang="en-US" sz="1100" dirty="0"/>
                        <a:t>1</a:t>
                      </a:r>
                    </a:p>
                  </a:txBody>
                  <a:tcPr/>
                </a:tc>
                <a:tc>
                  <a:txBody>
                    <a:bodyPr/>
                    <a:lstStyle/>
                    <a:p>
                      <a:r>
                        <a:rPr lang="en-US" sz="1100" dirty="0"/>
                        <a:t>Just a faint tingle.</a:t>
                      </a:r>
                    </a:p>
                  </a:txBody>
                  <a:tcPr/>
                </a:tc>
                <a:extLst>
                  <a:ext uri="{0D108BD9-81ED-4DB2-BD59-A6C34878D82A}">
                    <a16:rowId xmlns:a16="http://schemas.microsoft.com/office/drawing/2014/main" val="10002"/>
                  </a:ext>
                </a:extLst>
              </a:tr>
              <a:tr h="448440">
                <a:tc>
                  <a:txBody>
                    <a:bodyPr/>
                    <a:lstStyle/>
                    <a:p>
                      <a:r>
                        <a:rPr lang="en-US" sz="1100" dirty="0"/>
                        <a:t>5</a:t>
                      </a:r>
                    </a:p>
                  </a:txBody>
                  <a:tcPr/>
                </a:tc>
                <a:tc>
                  <a:txBody>
                    <a:bodyPr/>
                    <a:lstStyle/>
                    <a:p>
                      <a:r>
                        <a:rPr lang="en-US" sz="1100" dirty="0"/>
                        <a:t>Slight shock felt. Disturbing, but not painful. Most people can "let go." However, strong involuntary movements can cause injury.</a:t>
                      </a:r>
                    </a:p>
                  </a:txBody>
                  <a:tcPr/>
                </a:tc>
                <a:extLst>
                  <a:ext uri="{0D108BD9-81ED-4DB2-BD59-A6C34878D82A}">
                    <a16:rowId xmlns:a16="http://schemas.microsoft.com/office/drawing/2014/main" val="10003"/>
                  </a:ext>
                </a:extLst>
              </a:tr>
              <a:tr h="448440">
                <a:tc>
                  <a:txBody>
                    <a:bodyPr/>
                    <a:lstStyle/>
                    <a:p>
                      <a:r>
                        <a:rPr lang="en-US" sz="1100" dirty="0"/>
                        <a:t>6-30</a:t>
                      </a:r>
                    </a:p>
                  </a:txBody>
                  <a:tcPr/>
                </a:tc>
                <a:tc>
                  <a:txBody>
                    <a:bodyPr/>
                    <a:lstStyle/>
                    <a:p>
                      <a:r>
                        <a:rPr lang="en-US" sz="1100" dirty="0"/>
                        <a:t>Painful shock. Muscular control is lost. This is the range where "freezing currents" start. It may not be possible to "let go."</a:t>
                      </a:r>
                    </a:p>
                  </a:txBody>
                  <a:tcPr/>
                </a:tc>
                <a:extLst>
                  <a:ext uri="{0D108BD9-81ED-4DB2-BD59-A6C34878D82A}">
                    <a16:rowId xmlns:a16="http://schemas.microsoft.com/office/drawing/2014/main" val="10004"/>
                  </a:ext>
                </a:extLst>
              </a:tr>
              <a:tr h="624614">
                <a:tc>
                  <a:txBody>
                    <a:bodyPr/>
                    <a:lstStyle/>
                    <a:p>
                      <a:r>
                        <a:rPr lang="en-US" sz="1100" dirty="0"/>
                        <a:t>50-150</a:t>
                      </a:r>
                    </a:p>
                  </a:txBody>
                  <a:tcPr>
                    <a:solidFill>
                      <a:schemeClr val="accent1">
                        <a:lumMod val="20000"/>
                        <a:lumOff val="80000"/>
                      </a:schemeClr>
                    </a:solidFill>
                  </a:tcPr>
                </a:tc>
                <a:tc>
                  <a:txBody>
                    <a:bodyPr/>
                    <a:lstStyle/>
                    <a:p>
                      <a:r>
                        <a:rPr lang="en-US" sz="1100" dirty="0"/>
                        <a:t>Extremely painful shock, respiratory arrest (breathing stops), severe muscle contractions. Flexor muscles may cause holding on; extensor muscles may cause intense pushing away. Death is possible.</a:t>
                      </a:r>
                    </a:p>
                  </a:txBody>
                  <a:tcPr>
                    <a:solidFill>
                      <a:schemeClr val="accent1">
                        <a:lumMod val="20000"/>
                        <a:lumOff val="80000"/>
                      </a:schemeClr>
                    </a:solidFill>
                  </a:tcPr>
                </a:tc>
                <a:extLst>
                  <a:ext uri="{0D108BD9-81ED-4DB2-BD59-A6C34878D82A}">
                    <a16:rowId xmlns:a16="http://schemas.microsoft.com/office/drawing/2014/main" val="10005"/>
                  </a:ext>
                </a:extLst>
              </a:tr>
              <a:tr h="448440">
                <a:tc>
                  <a:txBody>
                    <a:bodyPr/>
                    <a:lstStyle/>
                    <a:p>
                      <a:r>
                        <a:rPr lang="en-US" sz="1100" dirty="0"/>
                        <a:t>1,000-4,300 (4.3 amps)</a:t>
                      </a:r>
                    </a:p>
                  </a:txBody>
                  <a:tcPr/>
                </a:tc>
                <a:tc>
                  <a:txBody>
                    <a:bodyPr/>
                    <a:lstStyle/>
                    <a:p>
                      <a:r>
                        <a:rPr lang="en-US" sz="1100" dirty="0"/>
                        <a:t>Ventricular fibrillation (heart pumping action not rhythmic) occurs. Muscles contract; nerve damage occurs. Death is likely.</a:t>
                      </a:r>
                    </a:p>
                  </a:txBody>
                  <a:tcPr/>
                </a:tc>
                <a:extLst>
                  <a:ext uri="{0D108BD9-81ED-4DB2-BD59-A6C34878D82A}">
                    <a16:rowId xmlns:a16="http://schemas.microsoft.com/office/drawing/2014/main" val="10006"/>
                  </a:ext>
                </a:extLst>
              </a:tr>
              <a:tr h="272267">
                <a:tc>
                  <a:txBody>
                    <a:bodyPr/>
                    <a:lstStyle/>
                    <a:p>
                      <a:r>
                        <a:rPr lang="en-US" sz="1100" dirty="0"/>
                        <a:t>10,000 (10 amps)</a:t>
                      </a:r>
                    </a:p>
                  </a:txBody>
                  <a:tcPr/>
                </a:tc>
                <a:tc>
                  <a:txBody>
                    <a:bodyPr/>
                    <a:lstStyle/>
                    <a:p>
                      <a:r>
                        <a:rPr lang="en-US" sz="1100" dirty="0"/>
                        <a:t>Cardiac arrest and severe burns occur. Death is probable.</a:t>
                      </a:r>
                    </a:p>
                  </a:txBody>
                  <a:tcPr/>
                </a:tc>
                <a:extLst>
                  <a:ext uri="{0D108BD9-81ED-4DB2-BD59-A6C34878D82A}">
                    <a16:rowId xmlns:a16="http://schemas.microsoft.com/office/drawing/2014/main" val="10007"/>
                  </a:ext>
                </a:extLst>
              </a:tr>
              <a:tr h="310595">
                <a:tc>
                  <a:txBody>
                    <a:bodyPr/>
                    <a:lstStyle/>
                    <a:p>
                      <a:r>
                        <a:rPr lang="en-US" sz="1100" dirty="0"/>
                        <a:t>15,000 (15 amps)</a:t>
                      </a:r>
                    </a:p>
                  </a:txBody>
                  <a:tcPr/>
                </a:tc>
                <a:tc>
                  <a:txBody>
                    <a:bodyPr/>
                    <a:lstStyle/>
                    <a:p>
                      <a:r>
                        <a:rPr lang="en-US" sz="1100" dirty="0"/>
                        <a:t>Lowest overcurrent at which a typical fuse or circuit breaker opens a circuit!</a:t>
                      </a:r>
                    </a:p>
                  </a:txBody>
                  <a:tcPr/>
                </a:tc>
                <a:extLst>
                  <a:ext uri="{0D108BD9-81ED-4DB2-BD59-A6C34878D82A}">
                    <a16:rowId xmlns:a16="http://schemas.microsoft.com/office/drawing/2014/main" val="10008"/>
                  </a:ext>
                </a:extLst>
              </a:tr>
            </a:tbl>
          </a:graphicData>
        </a:graphic>
      </p:graphicFrame>
      <p:sp>
        <p:nvSpPr>
          <p:cNvPr id="7" name="Right Arrow 6"/>
          <p:cNvSpPr/>
          <p:nvPr/>
        </p:nvSpPr>
        <p:spPr>
          <a:xfrm>
            <a:off x="504826" y="3717513"/>
            <a:ext cx="609600" cy="1021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4826" y="3448061"/>
            <a:ext cx="695326" cy="246221"/>
          </a:xfrm>
          <a:prstGeom prst="rect">
            <a:avLst/>
          </a:prstGeom>
          <a:noFill/>
        </p:spPr>
        <p:txBody>
          <a:bodyPr wrap="square" rtlCol="0">
            <a:spAutoFit/>
          </a:bodyPr>
          <a:lstStyle/>
          <a:p>
            <a:r>
              <a:rPr lang="en-US" sz="1000" dirty="0">
                <a:latin typeface="+mn-lt"/>
              </a:rPr>
              <a:t>120 ma</a:t>
            </a:r>
          </a:p>
        </p:txBody>
      </p:sp>
      <p:pic>
        <p:nvPicPr>
          <p:cNvPr id="18" name="Picture 17">
            <a:extLst>
              <a:ext uri="{FF2B5EF4-FFF2-40B4-BE49-F238E27FC236}">
                <a16:creationId xmlns:a16="http://schemas.microsoft.com/office/drawing/2014/main" id="{0C405E3E-F3CF-49A4-BC8E-39C3CE51097F}"/>
              </a:ext>
            </a:extLst>
          </p:cNvPr>
          <p:cNvPicPr>
            <a:picLocks noChangeAspect="1"/>
          </p:cNvPicPr>
          <p:nvPr/>
        </p:nvPicPr>
        <p:blipFill>
          <a:blip r:embed="rId3"/>
          <a:stretch>
            <a:fillRect/>
          </a:stretch>
        </p:blipFill>
        <p:spPr>
          <a:xfrm>
            <a:off x="0" y="52440"/>
            <a:ext cx="4141876" cy="641540"/>
          </a:xfrm>
          <a:prstGeom prst="rect">
            <a:avLst/>
          </a:prstGeom>
        </p:spPr>
      </p:pic>
    </p:spTree>
    <p:extLst>
      <p:ext uri="{BB962C8B-B14F-4D97-AF65-F5344CB8AC3E}">
        <p14:creationId xmlns:p14="http://schemas.microsoft.com/office/powerpoint/2010/main" val="379052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367411" y="698062"/>
            <a:ext cx="5525390" cy="541867"/>
          </a:xfrm>
        </p:spPr>
        <p:txBody>
          <a:bodyPr/>
          <a:lstStyle/>
          <a:p>
            <a:r>
              <a:rPr lang="en-US" sz="3200" dirty="0"/>
              <a:t>Dangers of Electrical Shock</a:t>
            </a:r>
          </a:p>
        </p:txBody>
      </p:sp>
      <p:sp>
        <p:nvSpPr>
          <p:cNvPr id="2" name="Content Placeholder 1"/>
          <p:cNvSpPr>
            <a:spLocks noGrp="1"/>
          </p:cNvSpPr>
          <p:nvPr>
            <p:ph type="subTitle" idx="1"/>
          </p:nvPr>
        </p:nvSpPr>
        <p:spPr>
          <a:xfrm rot="1089">
            <a:off x="1115727" y="1265485"/>
            <a:ext cx="5954406" cy="4003087"/>
          </a:xfrm>
        </p:spPr>
        <p:txBody>
          <a:bodyPr>
            <a:normAutofit fontScale="70000" lnSpcReduction="20000"/>
          </a:bodyPr>
          <a:lstStyle/>
          <a:p>
            <a:pPr marL="0" indent="0">
              <a:lnSpc>
                <a:spcPct val="120000"/>
              </a:lnSpc>
              <a:spcBef>
                <a:spcPts val="600"/>
              </a:spcBef>
              <a:buNone/>
            </a:pPr>
            <a:r>
              <a:rPr lang="en-US" sz="2600" b="1" cap="none" dirty="0">
                <a:solidFill>
                  <a:schemeClr val="accent1">
                    <a:lumMod val="50000"/>
                  </a:schemeClr>
                </a:solidFill>
              </a:rPr>
              <a:t>Shock</a:t>
            </a:r>
          </a:p>
          <a:p>
            <a:pPr>
              <a:lnSpc>
                <a:spcPct val="120000"/>
              </a:lnSpc>
              <a:spcBef>
                <a:spcPts val="600"/>
              </a:spcBef>
            </a:pPr>
            <a:r>
              <a:rPr lang="en-US" sz="2200" cap="none" dirty="0">
                <a:solidFill>
                  <a:schemeClr val="accent1">
                    <a:lumMod val="50000"/>
                  </a:schemeClr>
                </a:solidFill>
              </a:rPr>
              <a:t>Magnitude</a:t>
            </a:r>
          </a:p>
          <a:p>
            <a:pPr>
              <a:lnSpc>
                <a:spcPct val="120000"/>
              </a:lnSpc>
              <a:spcBef>
                <a:spcPts val="600"/>
              </a:spcBef>
            </a:pPr>
            <a:r>
              <a:rPr lang="en-US" sz="2200" cap="none" dirty="0">
                <a:solidFill>
                  <a:schemeClr val="accent1">
                    <a:lumMod val="50000"/>
                  </a:schemeClr>
                </a:solidFill>
              </a:rPr>
              <a:t>Duration</a:t>
            </a:r>
          </a:p>
          <a:p>
            <a:pPr marL="285750" indent="-285750">
              <a:lnSpc>
                <a:spcPct val="120000"/>
              </a:lnSpc>
              <a:spcBef>
                <a:spcPts val="600"/>
              </a:spcBef>
              <a:buClr>
                <a:schemeClr val="accent2">
                  <a:lumMod val="75000"/>
                </a:schemeClr>
              </a:buClr>
              <a:buFont typeface="Arial" panose="020B0604020202020204" pitchFamily="34" charset="0"/>
              <a:buChar char="•"/>
            </a:pPr>
            <a:r>
              <a:rPr lang="en-US" sz="1700" dirty="0">
                <a:solidFill>
                  <a:schemeClr val="accent1">
                    <a:lumMod val="50000"/>
                  </a:schemeClr>
                </a:solidFill>
              </a:rPr>
              <a:t>120 ma @1 sec ≈ 1,200 ma @0.1 sec (6cycles)</a:t>
            </a:r>
            <a:r>
              <a:rPr lang="en-US" sz="2200" cap="none" dirty="0">
                <a:solidFill>
                  <a:schemeClr val="accent1">
                    <a:lumMod val="50000"/>
                  </a:schemeClr>
                </a:solidFill>
              </a:rPr>
              <a:t>Path</a:t>
            </a:r>
          </a:p>
          <a:p>
            <a:pPr marL="0" indent="0">
              <a:lnSpc>
                <a:spcPct val="120000"/>
              </a:lnSpc>
              <a:spcBef>
                <a:spcPts val="600"/>
              </a:spcBef>
              <a:spcAft>
                <a:spcPts val="600"/>
              </a:spcAft>
              <a:buNone/>
            </a:pPr>
            <a:r>
              <a:rPr lang="en-US" sz="2600" b="1" cap="none" dirty="0">
                <a:solidFill>
                  <a:schemeClr val="accent1">
                    <a:lumMod val="50000"/>
                  </a:schemeClr>
                </a:solidFill>
              </a:rPr>
              <a:t>Burns</a:t>
            </a:r>
          </a:p>
          <a:p>
            <a:pPr>
              <a:lnSpc>
                <a:spcPct val="120000"/>
              </a:lnSpc>
              <a:spcBef>
                <a:spcPts val="600"/>
              </a:spcBef>
              <a:spcAft>
                <a:spcPts val="600"/>
              </a:spcAft>
            </a:pPr>
            <a:r>
              <a:rPr lang="en-US" sz="2200" cap="none" dirty="0">
                <a:solidFill>
                  <a:schemeClr val="accent1">
                    <a:lumMod val="50000"/>
                  </a:schemeClr>
                </a:solidFill>
              </a:rPr>
              <a:t>Temperatures as high as 35000°F </a:t>
            </a:r>
            <a:br>
              <a:rPr lang="en-US" sz="2200" cap="none" dirty="0">
                <a:solidFill>
                  <a:schemeClr val="accent1">
                    <a:lumMod val="50000"/>
                  </a:schemeClr>
                </a:solidFill>
              </a:rPr>
            </a:br>
            <a:r>
              <a:rPr lang="en-US" sz="2200" cap="none" dirty="0">
                <a:solidFill>
                  <a:schemeClr val="accent1">
                    <a:lumMod val="50000"/>
                  </a:schemeClr>
                </a:solidFill>
              </a:rPr>
              <a:t>have been reached in arc-blasts.</a:t>
            </a:r>
          </a:p>
          <a:p>
            <a:pPr>
              <a:lnSpc>
                <a:spcPct val="120000"/>
              </a:lnSpc>
              <a:spcBef>
                <a:spcPts val="600"/>
              </a:spcBef>
              <a:spcAft>
                <a:spcPts val="600"/>
              </a:spcAft>
            </a:pPr>
            <a:r>
              <a:rPr lang="en-US" sz="2200" cap="none" dirty="0">
                <a:solidFill>
                  <a:schemeClr val="accent1">
                    <a:lumMod val="50000"/>
                  </a:schemeClr>
                </a:solidFill>
              </a:rPr>
              <a:t>A person two feet away from a 25,000-amp </a:t>
            </a:r>
            <a:br>
              <a:rPr lang="en-US" sz="2200" cap="none" dirty="0">
                <a:solidFill>
                  <a:schemeClr val="accent1">
                    <a:lumMod val="50000"/>
                  </a:schemeClr>
                </a:solidFill>
              </a:rPr>
            </a:br>
            <a:r>
              <a:rPr lang="en-US" sz="2200" cap="none" dirty="0">
                <a:solidFill>
                  <a:schemeClr val="accent1">
                    <a:lumMod val="50000"/>
                  </a:schemeClr>
                </a:solidFill>
              </a:rPr>
              <a:t>arc feels a force of about 480 pounds on </a:t>
            </a:r>
            <a:br>
              <a:rPr lang="en-US" sz="2200" cap="none" dirty="0">
                <a:solidFill>
                  <a:schemeClr val="accent1">
                    <a:lumMod val="50000"/>
                  </a:schemeClr>
                </a:solidFill>
              </a:rPr>
            </a:br>
            <a:r>
              <a:rPr lang="en-US" sz="2200" cap="none" dirty="0">
                <a:solidFill>
                  <a:schemeClr val="accent1">
                    <a:lumMod val="50000"/>
                  </a:schemeClr>
                </a:solidFill>
              </a:rPr>
              <a:t>the front of the body.</a:t>
            </a:r>
          </a:p>
          <a:p>
            <a:pPr lvl="1"/>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70127" y="56522"/>
            <a:ext cx="1942748" cy="2719848"/>
          </a:xfrm>
          <a:prstGeom prst="rect">
            <a:avLst/>
          </a:prstGeom>
        </p:spPr>
      </p:pic>
      <p:sp>
        <p:nvSpPr>
          <p:cNvPr id="9" name="TextBox 8"/>
          <p:cNvSpPr txBox="1"/>
          <p:nvPr/>
        </p:nvSpPr>
        <p:spPr>
          <a:xfrm>
            <a:off x="7464509" y="2689820"/>
            <a:ext cx="1548366" cy="230832"/>
          </a:xfrm>
          <a:prstGeom prst="rect">
            <a:avLst/>
          </a:prstGeom>
          <a:noFill/>
        </p:spPr>
        <p:txBody>
          <a:bodyPr wrap="square" rtlCol="0">
            <a:spAutoFit/>
          </a:bodyPr>
          <a:lstStyle/>
          <a:p>
            <a:pPr algn="r"/>
            <a:r>
              <a:rPr lang="en-US" sz="900" dirty="0">
                <a:latin typeface="+mn-lt"/>
              </a:rPr>
              <a:t>Source: www.tva.gov</a:t>
            </a:r>
          </a:p>
        </p:txBody>
      </p:sp>
      <p:pic>
        <p:nvPicPr>
          <p:cNvPr id="11" name="Picture 10">
            <a:extLst>
              <a:ext uri="{FF2B5EF4-FFF2-40B4-BE49-F238E27FC236}">
                <a16:creationId xmlns:a16="http://schemas.microsoft.com/office/drawing/2014/main" id="{8B91918B-D3A0-4553-B79C-248F1E1933BA}"/>
              </a:ext>
            </a:extLst>
          </p:cNvPr>
          <p:cNvPicPr>
            <a:picLocks noChangeAspect="1"/>
          </p:cNvPicPr>
          <p:nvPr/>
        </p:nvPicPr>
        <p:blipFill>
          <a:blip r:embed="rId4"/>
          <a:stretch>
            <a:fillRect/>
          </a:stretch>
        </p:blipFill>
        <p:spPr>
          <a:xfrm>
            <a:off x="7070127" y="2907246"/>
            <a:ext cx="1942747" cy="2534018"/>
          </a:xfrm>
          <a:prstGeom prst="rect">
            <a:avLst/>
          </a:prstGeom>
        </p:spPr>
      </p:pic>
      <p:pic>
        <p:nvPicPr>
          <p:cNvPr id="13" name="Picture 12">
            <a:extLst>
              <a:ext uri="{FF2B5EF4-FFF2-40B4-BE49-F238E27FC236}">
                <a16:creationId xmlns:a16="http://schemas.microsoft.com/office/drawing/2014/main" id="{BB0D1C57-1E79-47A4-AE80-7D901457F31C}"/>
              </a:ext>
            </a:extLst>
          </p:cNvPr>
          <p:cNvPicPr>
            <a:picLocks noChangeAspect="1"/>
          </p:cNvPicPr>
          <p:nvPr/>
        </p:nvPicPr>
        <p:blipFill>
          <a:blip r:embed="rId5"/>
          <a:stretch>
            <a:fillRect/>
          </a:stretch>
        </p:blipFill>
        <p:spPr>
          <a:xfrm>
            <a:off x="0" y="56522"/>
            <a:ext cx="4141876" cy="641540"/>
          </a:xfrm>
          <a:prstGeom prst="rect">
            <a:avLst/>
          </a:prstGeom>
        </p:spPr>
      </p:pic>
    </p:spTree>
    <p:extLst>
      <p:ext uri="{BB962C8B-B14F-4D97-AF65-F5344CB8AC3E}">
        <p14:creationId xmlns:p14="http://schemas.microsoft.com/office/powerpoint/2010/main" val="402034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661291" y="901572"/>
            <a:ext cx="6623047" cy="629349"/>
          </a:xfrm>
        </p:spPr>
        <p:txBody>
          <a:bodyPr/>
          <a:lstStyle/>
          <a:p>
            <a:pPr eaLnBrk="1" hangingPunct="1"/>
            <a:r>
              <a:rPr lang="en-US" sz="3200" dirty="0"/>
              <a:t>Recognizing Potential Hazards</a:t>
            </a:r>
          </a:p>
        </p:txBody>
      </p:sp>
      <p:sp>
        <p:nvSpPr>
          <p:cNvPr id="242691" name="Rectangle 3"/>
          <p:cNvSpPr>
            <a:spLocks noGrp="1" noChangeArrowheads="1"/>
          </p:cNvSpPr>
          <p:nvPr>
            <p:ph type="subTitle" idx="1"/>
          </p:nvPr>
        </p:nvSpPr>
        <p:spPr>
          <a:xfrm rot="1089">
            <a:off x="660819" y="1751748"/>
            <a:ext cx="6623003" cy="3252564"/>
          </a:xfrm>
        </p:spPr>
        <p:txBody>
          <a:bodyPr>
            <a:normAutofit/>
          </a:bodyPr>
          <a:lstStyle/>
          <a:p>
            <a:pPr marL="0" indent="0">
              <a:spcBef>
                <a:spcPts val="600"/>
              </a:spcBef>
              <a:spcAft>
                <a:spcPts val="600"/>
              </a:spcAft>
              <a:buNone/>
            </a:pPr>
            <a:r>
              <a:rPr lang="en-US" sz="2400" b="1" cap="none" dirty="0"/>
              <a:t>Undersized wiring</a:t>
            </a:r>
          </a:p>
          <a:p>
            <a:pPr>
              <a:spcBef>
                <a:spcPts val="600"/>
              </a:spcBef>
              <a:spcAft>
                <a:spcPts val="600"/>
              </a:spcAft>
            </a:pPr>
            <a:r>
              <a:rPr lang="en-US" sz="1800" cap="none" dirty="0"/>
              <a:t>Wire gauge too small</a:t>
            </a:r>
          </a:p>
          <a:p>
            <a:pPr>
              <a:spcBef>
                <a:spcPts val="600"/>
              </a:spcBef>
              <a:spcAft>
                <a:spcPts val="1200"/>
              </a:spcAft>
            </a:pPr>
            <a:r>
              <a:rPr lang="en-US" sz="1800" cap="none" dirty="0"/>
              <a:t>Extension cords</a:t>
            </a:r>
          </a:p>
          <a:p>
            <a:pPr marL="0" indent="0">
              <a:spcBef>
                <a:spcPts val="600"/>
              </a:spcBef>
              <a:spcAft>
                <a:spcPts val="600"/>
              </a:spcAft>
              <a:buNone/>
            </a:pPr>
            <a:r>
              <a:rPr lang="en-US" sz="2400" b="1" cap="none" dirty="0"/>
              <a:t>Exposed electrical parts</a:t>
            </a:r>
          </a:p>
          <a:p>
            <a:pPr>
              <a:spcBef>
                <a:spcPts val="600"/>
              </a:spcBef>
              <a:spcAft>
                <a:spcPts val="600"/>
              </a:spcAft>
            </a:pPr>
            <a:r>
              <a:rPr lang="en-US" sz="1800" cap="none" dirty="0"/>
              <a:t>Cover is removed</a:t>
            </a:r>
          </a:p>
          <a:p>
            <a:pPr>
              <a:spcBef>
                <a:spcPts val="600"/>
              </a:spcBef>
              <a:spcAft>
                <a:spcPts val="600"/>
              </a:spcAft>
            </a:pPr>
            <a:r>
              <a:rPr lang="en-US" sz="1800" cap="none" dirty="0"/>
              <a:t>Electrical terminals exposed</a:t>
            </a:r>
          </a:p>
        </p:txBody>
      </p:sp>
      <p:sp>
        <p:nvSpPr>
          <p:cNvPr id="242695" name="Rectangle 7"/>
          <p:cNvSpPr>
            <a:spLocks noChangeArrowheads="1"/>
          </p:cNvSpPr>
          <p:nvPr/>
        </p:nvSpPr>
        <p:spPr bwMode="auto">
          <a:xfrm>
            <a:off x="2347913" y="1658938"/>
            <a:ext cx="9144000" cy="0"/>
          </a:xfrm>
          <a:prstGeom prst="rect">
            <a:avLst/>
          </a:prstGeom>
          <a:noFill/>
          <a:ln w="9525">
            <a:noFill/>
            <a:miter lim="800000"/>
            <a:headEnd/>
            <a:tailEnd/>
          </a:ln>
          <a:effectLst/>
        </p:spPr>
        <p:txBody>
          <a:bodyPr>
            <a:spAutoFit/>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14495" y="773555"/>
            <a:ext cx="2729505" cy="4425507"/>
          </a:xfrm>
          <a:prstGeom prst="rect">
            <a:avLst/>
          </a:prstGeom>
        </p:spPr>
      </p:pic>
      <p:sp>
        <p:nvSpPr>
          <p:cNvPr id="9" name="TextBox 8"/>
          <p:cNvSpPr txBox="1"/>
          <p:nvPr/>
        </p:nvSpPr>
        <p:spPr>
          <a:xfrm>
            <a:off x="7595634" y="5083646"/>
            <a:ext cx="1548366" cy="230832"/>
          </a:xfrm>
          <a:prstGeom prst="rect">
            <a:avLst/>
          </a:prstGeom>
          <a:noFill/>
        </p:spPr>
        <p:txBody>
          <a:bodyPr wrap="square" rtlCol="0">
            <a:spAutoFit/>
          </a:bodyPr>
          <a:lstStyle/>
          <a:p>
            <a:pPr algn="r"/>
            <a:r>
              <a:rPr lang="en-US" sz="900" dirty="0">
                <a:latin typeface="+mn-lt"/>
              </a:rPr>
              <a:t>Source: www.cdc.gov</a:t>
            </a:r>
          </a:p>
        </p:txBody>
      </p:sp>
      <p:cxnSp>
        <p:nvCxnSpPr>
          <p:cNvPr id="5" name="Straight Arrow Connector 4"/>
          <p:cNvCxnSpPr>
            <a:cxnSpLocks/>
          </p:cNvCxnSpPr>
          <p:nvPr/>
        </p:nvCxnSpPr>
        <p:spPr>
          <a:xfrm flipV="1">
            <a:off x="4792340" y="2297357"/>
            <a:ext cx="1622155" cy="1994931"/>
          </a:xfrm>
          <a:prstGeom prst="straightConnector1">
            <a:avLst/>
          </a:prstGeom>
          <a:ln w="666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6D24B54-D998-4886-AA9F-46A1C1D6358E}"/>
              </a:ext>
            </a:extLst>
          </p:cNvPr>
          <p:cNvPicPr>
            <a:picLocks noChangeAspect="1"/>
          </p:cNvPicPr>
          <p:nvPr/>
        </p:nvPicPr>
        <p:blipFill>
          <a:blip r:embed="rId3"/>
          <a:stretch>
            <a:fillRect/>
          </a:stretch>
        </p:blipFill>
        <p:spPr>
          <a:xfrm>
            <a:off x="0" y="40255"/>
            <a:ext cx="4141876" cy="641540"/>
          </a:xfrm>
          <a:prstGeom prst="rect">
            <a:avLst/>
          </a:prstGeom>
        </p:spPr>
      </p:pic>
    </p:spTree>
    <p:extLst>
      <p:ext uri="{BB962C8B-B14F-4D97-AF65-F5344CB8AC3E}">
        <p14:creationId xmlns:p14="http://schemas.microsoft.com/office/powerpoint/2010/main" val="776294122"/>
      </p:ext>
    </p:extLst>
  </p:cSld>
  <p:clrMapOvr>
    <a:masterClrMapping/>
  </p:clrMapOvr>
</p:sld>
</file>

<file path=ppt/theme/_rels/them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797979"/>
      </a:dk1>
      <a:lt1>
        <a:srgbClr val="FFFFFF"/>
      </a:lt1>
      <a:dk2>
        <a:srgbClr val="797979"/>
      </a:dk2>
      <a:lt2>
        <a:srgbClr val="8CC63F"/>
      </a:lt2>
      <a:accent1>
        <a:srgbClr val="8CC63F"/>
      </a:accent1>
      <a:accent2>
        <a:srgbClr val="00B6F6"/>
      </a:accent2>
      <a:accent3>
        <a:srgbClr val="F8981E"/>
      </a:accent3>
      <a:accent4>
        <a:srgbClr val="FFD200"/>
      </a:accent4>
      <a:accent5>
        <a:srgbClr val="797979"/>
      </a:accent5>
      <a:accent6>
        <a:srgbClr val="797979"/>
      </a:accent6>
      <a:hlink>
        <a:srgbClr val="8CC63F"/>
      </a:hlink>
      <a:folHlink>
        <a:srgbClr val="00B6F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Custom 2">
      <a:dk1>
        <a:srgbClr val="797979"/>
      </a:dk1>
      <a:lt1>
        <a:srgbClr val="FFFFFF"/>
      </a:lt1>
      <a:dk2>
        <a:srgbClr val="797979"/>
      </a:dk2>
      <a:lt2>
        <a:srgbClr val="8CC63F"/>
      </a:lt2>
      <a:accent1>
        <a:srgbClr val="8CC63F"/>
      </a:accent1>
      <a:accent2>
        <a:srgbClr val="00B6F6"/>
      </a:accent2>
      <a:accent3>
        <a:srgbClr val="F8981E"/>
      </a:accent3>
      <a:accent4>
        <a:srgbClr val="FFD200"/>
      </a:accent4>
      <a:accent5>
        <a:srgbClr val="797979"/>
      </a:accent5>
      <a:accent6>
        <a:srgbClr val="797979"/>
      </a:accent6>
      <a:hlink>
        <a:srgbClr val="8CC63F"/>
      </a:hlink>
      <a:folHlink>
        <a:srgbClr val="00B6F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Custom 3">
      <a:dk1>
        <a:srgbClr val="8CC63F"/>
      </a:dk1>
      <a:lt1>
        <a:srgbClr val="FFFFFF"/>
      </a:lt1>
      <a:dk2>
        <a:srgbClr val="797979"/>
      </a:dk2>
      <a:lt2>
        <a:srgbClr val="8CC63F"/>
      </a:lt2>
      <a:accent1>
        <a:srgbClr val="8CC63F"/>
      </a:accent1>
      <a:accent2>
        <a:srgbClr val="00B6F6"/>
      </a:accent2>
      <a:accent3>
        <a:srgbClr val="F8981E"/>
      </a:accent3>
      <a:accent4>
        <a:srgbClr val="FFD200"/>
      </a:accent4>
      <a:accent5>
        <a:srgbClr val="797979"/>
      </a:accent5>
      <a:accent6>
        <a:srgbClr val="797979"/>
      </a:accent6>
      <a:hlink>
        <a:srgbClr val="8CC63F"/>
      </a:hlink>
      <a:folHlink>
        <a:srgbClr val="00B6F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Custom 2">
      <a:dk1>
        <a:srgbClr val="797979"/>
      </a:dk1>
      <a:lt1>
        <a:srgbClr val="FFFFFF"/>
      </a:lt1>
      <a:dk2>
        <a:srgbClr val="797979"/>
      </a:dk2>
      <a:lt2>
        <a:srgbClr val="8CC63F"/>
      </a:lt2>
      <a:accent1>
        <a:srgbClr val="8CC63F"/>
      </a:accent1>
      <a:accent2>
        <a:srgbClr val="00B6F6"/>
      </a:accent2>
      <a:accent3>
        <a:srgbClr val="F8981E"/>
      </a:accent3>
      <a:accent4>
        <a:srgbClr val="FFD200"/>
      </a:accent4>
      <a:accent5>
        <a:srgbClr val="797979"/>
      </a:accent5>
      <a:accent6>
        <a:srgbClr val="797979"/>
      </a:accent6>
      <a:hlink>
        <a:srgbClr val="8CC63F"/>
      </a:hlink>
      <a:folHlink>
        <a:srgbClr val="00B6F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eme1_PSEG">
  <a:themeElements>
    <a:clrScheme name="Custom 1">
      <a:dk1>
        <a:srgbClr val="000000"/>
      </a:dk1>
      <a:lt1>
        <a:srgbClr val="FFFFFF"/>
      </a:lt1>
      <a:dk2>
        <a:srgbClr val="434342"/>
      </a:dk2>
      <a:lt2>
        <a:srgbClr val="CDD7D9"/>
      </a:lt2>
      <a:accent1>
        <a:srgbClr val="797B7E"/>
      </a:accent1>
      <a:accent2>
        <a:srgbClr val="F96A1B"/>
      </a:accent2>
      <a:accent3>
        <a:srgbClr val="FFCC00"/>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lnDef>
      <a:spPr>
        <a:ln>
          <a:solidFill>
            <a:schemeClr val="bg2">
              <a:lumMod val="7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_PSEG" id="{95364B33-E57C-4128-BE72-8F42D01B61D7}" vid="{3EB935DD-09B1-4E9C-8A17-99D6FD7EDD4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9370</TotalTime>
  <Words>8096</Words>
  <Application>Microsoft Office PowerPoint</Application>
  <PresentationFormat>Letter Paper (8.5x11 in)</PresentationFormat>
  <Paragraphs>779</Paragraphs>
  <Slides>49</Slides>
  <Notes>43</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49</vt:i4>
      </vt:variant>
    </vt:vector>
  </HeadingPairs>
  <TitlesOfParts>
    <vt:vector size="67" baseType="lpstr">
      <vt:lpstr>Arial</vt:lpstr>
      <vt:lpstr>Calibri</vt:lpstr>
      <vt:lpstr>Calibri Light</vt:lpstr>
      <vt:lpstr>Courier New</vt:lpstr>
      <vt:lpstr>Franklin Gothic Book</vt:lpstr>
      <vt:lpstr>Franklin Gothic Medium</vt:lpstr>
      <vt:lpstr>LucidaGrande</vt:lpstr>
      <vt:lpstr>Times New Roman</vt:lpstr>
      <vt:lpstr>Verdana</vt:lpstr>
      <vt:lpstr>Wingdings</vt:lpstr>
      <vt:lpstr>3_Custom Design</vt:lpstr>
      <vt:lpstr>Custom Design</vt:lpstr>
      <vt:lpstr>4_Custom Design</vt:lpstr>
      <vt:lpstr>1_Custom Design</vt:lpstr>
      <vt:lpstr>2_Custom Design</vt:lpstr>
      <vt:lpstr>5_Custom Design</vt:lpstr>
      <vt:lpstr>6_Custom Design</vt:lpstr>
      <vt:lpstr>Theme1_PSEG</vt:lpstr>
      <vt:lpstr>Electrical Safety at Work</vt:lpstr>
      <vt:lpstr>Meet Your Panelist</vt:lpstr>
      <vt:lpstr>  </vt:lpstr>
      <vt:lpstr>Dangers of Electrical Shock</vt:lpstr>
      <vt:lpstr>Dangers of Electrical Shock</vt:lpstr>
      <vt:lpstr>Dangers of Electrical Shock</vt:lpstr>
      <vt:lpstr>Dangers of Electrical Shock</vt:lpstr>
      <vt:lpstr>Dangers of Electrical Shock</vt:lpstr>
      <vt:lpstr>Recognizing Potential Hazards</vt:lpstr>
      <vt:lpstr>Recognizing Potential Hazards</vt:lpstr>
      <vt:lpstr>Poll Question</vt:lpstr>
      <vt:lpstr>Recognizing Potential Hazards</vt:lpstr>
      <vt:lpstr>Recognizing Potential Hazards</vt:lpstr>
      <vt:lpstr>Recognizing Potential Hazards</vt:lpstr>
      <vt:lpstr>Recognizing Potential Hazards</vt:lpstr>
      <vt:lpstr>Recognizing Potential Hazards</vt:lpstr>
      <vt:lpstr>Recognizing Potential Hazards</vt:lpstr>
      <vt:lpstr>Recognizing Potential Hazards</vt:lpstr>
      <vt:lpstr>Safe Work Practices</vt:lpstr>
      <vt:lpstr>Safe Work Practices</vt:lpstr>
      <vt:lpstr>Safe Work Practices</vt:lpstr>
      <vt:lpstr>Safe Work Practices</vt:lpstr>
      <vt:lpstr>Poll Question</vt:lpstr>
      <vt:lpstr>Safe Work Practices</vt:lpstr>
      <vt:lpstr>Safe Work Practices</vt:lpstr>
      <vt:lpstr>Safe Work Practices</vt:lpstr>
      <vt:lpstr>Safe Work Practices</vt:lpstr>
      <vt:lpstr>Protection Devices</vt:lpstr>
      <vt:lpstr>Protection Devices</vt:lpstr>
      <vt:lpstr>Protection Devices</vt:lpstr>
      <vt:lpstr>Protection Devices</vt:lpstr>
      <vt:lpstr>Protection Devices</vt:lpstr>
      <vt:lpstr>Protection Devices</vt:lpstr>
      <vt:lpstr>Poll Question</vt:lpstr>
      <vt:lpstr>Safety Ideas</vt:lpstr>
      <vt:lpstr>Safety Ideas</vt:lpstr>
      <vt:lpstr>Safety Ideas</vt:lpstr>
      <vt:lpstr>Safety Ideas</vt:lpstr>
      <vt:lpstr>Safety Ideas</vt:lpstr>
      <vt:lpstr>Safety Ideas</vt:lpstr>
      <vt:lpstr>Safety Ideas</vt:lpstr>
      <vt:lpstr>Poll Question</vt:lpstr>
      <vt:lpstr>Safety Ideas</vt:lpstr>
      <vt:lpstr>Safety Ideas</vt:lpstr>
      <vt:lpstr>How You Can Help</vt:lpstr>
      <vt:lpstr>How You Can Help</vt:lpstr>
      <vt:lpstr>Additional Resources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Mike Carter</cp:lastModifiedBy>
  <cp:revision>323</cp:revision>
  <dcterms:created xsi:type="dcterms:W3CDTF">2016-06-03T19:45:18Z</dcterms:created>
  <dcterms:modified xsi:type="dcterms:W3CDTF">2020-10-07T15:09:25Z</dcterms:modified>
</cp:coreProperties>
</file>